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4" r:id="rId2"/>
    <p:sldId id="336" r:id="rId3"/>
    <p:sldId id="337" r:id="rId4"/>
    <p:sldId id="339" r:id="rId5"/>
    <p:sldId id="340" r:id="rId6"/>
    <p:sldId id="341" r:id="rId7"/>
    <p:sldId id="342" r:id="rId8"/>
    <p:sldId id="257" r:id="rId9"/>
    <p:sldId id="290" r:id="rId10"/>
    <p:sldId id="291" r:id="rId11"/>
    <p:sldId id="344" r:id="rId12"/>
    <p:sldId id="294" r:id="rId13"/>
    <p:sldId id="295" r:id="rId14"/>
    <p:sldId id="296" r:id="rId15"/>
    <p:sldId id="343" r:id="rId16"/>
    <p:sldId id="297" r:id="rId17"/>
    <p:sldId id="298" r:id="rId18"/>
    <p:sldId id="331" r:id="rId19"/>
    <p:sldId id="299" r:id="rId20"/>
    <p:sldId id="300" r:id="rId21"/>
    <p:sldId id="301" r:id="rId22"/>
    <p:sldId id="302" r:id="rId23"/>
    <p:sldId id="333" r:id="rId24"/>
    <p:sldId id="304" r:id="rId25"/>
    <p:sldId id="305" r:id="rId26"/>
    <p:sldId id="306" r:id="rId27"/>
    <p:sldId id="308" r:id="rId28"/>
    <p:sldId id="309" r:id="rId29"/>
    <p:sldId id="310" r:id="rId30"/>
    <p:sldId id="312" r:id="rId31"/>
    <p:sldId id="314" r:id="rId32"/>
    <p:sldId id="315" r:id="rId33"/>
    <p:sldId id="316" r:id="rId34"/>
    <p:sldId id="317" r:id="rId35"/>
    <p:sldId id="318" r:id="rId36"/>
    <p:sldId id="319" r:id="rId37"/>
    <p:sldId id="332" r:id="rId38"/>
    <p:sldId id="320" r:id="rId39"/>
    <p:sldId id="321" r:id="rId40"/>
    <p:sldId id="322" r:id="rId41"/>
    <p:sldId id="324" r:id="rId42"/>
    <p:sldId id="345" r:id="rId43"/>
    <p:sldId id="325" r:id="rId44"/>
    <p:sldId id="28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AA4"/>
    <a:srgbClr val="006FB4"/>
    <a:srgbClr val="004494"/>
    <a:srgbClr val="FAB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C260F-EA03-48C2-A118-1AA7D7753D7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BF718-0403-456B-8850-33BD661D9074}">
      <dgm:prSet phldrT="[Text]" custT="1"/>
      <dgm:spPr>
        <a:xfrm>
          <a:off x="534866" y="0"/>
          <a:ext cx="4777890" cy="6682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Убедитесь, что вы выполняете обязательство защищать</a:t>
          </a:r>
          <a:r>
            <a:rPr 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… </a:t>
          </a:r>
          <a:endParaRPr lang="en-US" sz="2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53BFC7EB-C68F-4031-81B3-C9735D34763F}" type="parTrans" cxnId="{621654AE-C1ED-4C5B-938D-49D096A10B28}">
      <dgm:prSet/>
      <dgm:spPr/>
      <dgm:t>
        <a:bodyPr/>
        <a:lstStyle/>
        <a:p>
          <a:endParaRPr lang="en-US"/>
        </a:p>
      </dgm:t>
    </dgm:pt>
    <dgm:pt modelId="{2F153750-B4FE-45F3-9D18-5DC7FC2A6A91}" type="sibTrans" cxnId="{621654AE-C1ED-4C5B-938D-49D096A10B28}">
      <dgm:prSet/>
      <dgm:spPr/>
      <dgm:t>
        <a:bodyPr/>
        <a:lstStyle/>
        <a:p>
          <a:endParaRPr lang="en-US"/>
        </a:p>
      </dgm:t>
    </dgm:pt>
    <dgm:pt modelId="{14F6082E-03B1-4F8D-89DC-81790A78B5AE}">
      <dgm:prSet phldrT="[Text]" custT="1"/>
      <dgm:spPr>
        <a:xfrm>
          <a:off x="4249485" y="2935666"/>
          <a:ext cx="3609730" cy="6682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6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…</a:t>
          </a:r>
          <a:r>
            <a:rPr lang="ru-RU" sz="26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выполняете обязательство распространять</a:t>
          </a:r>
          <a:endParaRPr lang="en-US" sz="26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gm:t>
    </dgm:pt>
    <dgm:pt modelId="{28380C3C-893A-4DEB-BB89-5A7C6833636C}" type="parTrans" cxnId="{2B4F80EB-D6DE-40C4-BA26-68EFE7C69CFC}">
      <dgm:prSet/>
      <dgm:spPr/>
      <dgm:t>
        <a:bodyPr/>
        <a:lstStyle/>
        <a:p>
          <a:endParaRPr lang="en-US"/>
        </a:p>
      </dgm:t>
    </dgm:pt>
    <dgm:pt modelId="{F35F69C5-BA3C-46C6-9030-FC24E6C4E668}" type="sibTrans" cxnId="{2B4F80EB-D6DE-40C4-BA26-68EFE7C69CFC}">
      <dgm:prSet/>
      <dgm:spPr/>
      <dgm:t>
        <a:bodyPr/>
        <a:lstStyle/>
        <a:p>
          <a:endParaRPr lang="en-US"/>
        </a:p>
      </dgm:t>
    </dgm:pt>
    <dgm:pt modelId="{58BBD51E-B05D-4F2F-88FE-0BE82DE19F2E}" type="pres">
      <dgm:prSet presAssocID="{DD2C260F-EA03-48C2-A118-1AA7D7753D7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GB"/>
        </a:p>
      </dgm:t>
    </dgm:pt>
    <dgm:pt modelId="{66E1041C-FF82-494E-8E2A-DDCC91D8D683}" type="pres">
      <dgm:prSet presAssocID="{DD2C260F-EA03-48C2-A118-1AA7D7753D72}" presName="arrowNode" presStyleLbl="node1" presStyleIdx="0" presStyleCnt="1" custScaleX="77003" custScaleY="88793"/>
      <dgm:spPr>
        <a:xfrm rot="4396374">
          <a:off x="2447553" y="1205121"/>
          <a:ext cx="3341453" cy="1766221"/>
        </a:xfrm>
        <a:prstGeom prst="swooshArrow">
          <a:avLst>
            <a:gd name="adj1" fmla="val 16310"/>
            <a:gd name="adj2" fmla="val 3137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E63906-1969-4EAF-A499-7B61FABC3837}" type="pres">
      <dgm:prSet presAssocID="{607BF718-0403-456B-8850-33BD661D9074}" presName="txNode1" presStyleLbl="revTx" presStyleIdx="0" presStyleCnt="2" custScaleX="2810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2356D9-0A2E-4FBB-8273-EE801A1C1E0D}" type="pres">
      <dgm:prSet presAssocID="{14F6082E-03B1-4F8D-89DC-81790A78B5AE}" presName="txNode2" presStyleLbl="revTx" presStyleIdx="1" presStyleCnt="2" custScaleX="157146" custLinFactNeighborX="63510" custLinFactNeighborY="-856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1654AE-C1ED-4C5B-938D-49D096A10B28}" srcId="{DD2C260F-EA03-48C2-A118-1AA7D7753D72}" destId="{607BF718-0403-456B-8850-33BD661D9074}" srcOrd="0" destOrd="0" parTransId="{53BFC7EB-C68F-4031-81B3-C9735D34763F}" sibTransId="{2F153750-B4FE-45F3-9D18-5DC7FC2A6A91}"/>
    <dgm:cxn modelId="{4B68650F-0CCB-4A39-A947-80DEEA5C871A}" type="presOf" srcId="{14F6082E-03B1-4F8D-89DC-81790A78B5AE}" destId="{4C2356D9-0A2E-4FBB-8273-EE801A1C1E0D}" srcOrd="0" destOrd="0" presId="urn:microsoft.com/office/officeart/2009/3/layout/DescendingProcess"/>
    <dgm:cxn modelId="{2B4F80EB-D6DE-40C4-BA26-68EFE7C69CFC}" srcId="{DD2C260F-EA03-48C2-A118-1AA7D7753D72}" destId="{14F6082E-03B1-4F8D-89DC-81790A78B5AE}" srcOrd="1" destOrd="0" parTransId="{28380C3C-893A-4DEB-BB89-5A7C6833636C}" sibTransId="{F35F69C5-BA3C-46C6-9030-FC24E6C4E668}"/>
    <dgm:cxn modelId="{364C0254-C608-4EB1-8245-292D0A211073}" type="presOf" srcId="{DD2C260F-EA03-48C2-A118-1AA7D7753D72}" destId="{58BBD51E-B05D-4F2F-88FE-0BE82DE19F2E}" srcOrd="0" destOrd="0" presId="urn:microsoft.com/office/officeart/2009/3/layout/DescendingProcess"/>
    <dgm:cxn modelId="{272E50EA-EF4C-4E83-9D81-4EC84260F666}" type="presOf" srcId="{607BF718-0403-456B-8850-33BD661D9074}" destId="{63E63906-1969-4EAF-A499-7B61FABC3837}" srcOrd="0" destOrd="0" presId="urn:microsoft.com/office/officeart/2009/3/layout/DescendingProcess"/>
    <dgm:cxn modelId="{36592ACC-B0D8-4CD6-9FFF-71E0129F87AE}" type="presParOf" srcId="{58BBD51E-B05D-4F2F-88FE-0BE82DE19F2E}" destId="{66E1041C-FF82-494E-8E2A-DDCC91D8D683}" srcOrd="0" destOrd="0" presId="urn:microsoft.com/office/officeart/2009/3/layout/DescendingProcess"/>
    <dgm:cxn modelId="{CE1BA8A4-C0C5-467B-B2EF-9CB9F482DD76}" type="presParOf" srcId="{58BBD51E-B05D-4F2F-88FE-0BE82DE19F2E}" destId="{63E63906-1969-4EAF-A499-7B61FABC3837}" srcOrd="1" destOrd="0" presId="urn:microsoft.com/office/officeart/2009/3/layout/DescendingProcess"/>
    <dgm:cxn modelId="{3DF8805C-0F71-4269-987C-31F147C261A0}" type="presParOf" srcId="{58BBD51E-B05D-4F2F-88FE-0BE82DE19F2E}" destId="{4C2356D9-0A2E-4FBB-8273-EE801A1C1E0D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2AE1C-B11E-4724-8D70-6E741A0ADAF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D3F6C5F-0CA0-4112-B79D-8D1C225EEAB4}">
      <dgm:prSet phldrT="[Text]" custT="1"/>
      <dgm:spPr>
        <a:xfrm>
          <a:off x="1557469" y="0"/>
          <a:ext cx="2621021" cy="2181134"/>
        </a:xfrm>
        <a:prstGeom prst="trapezoid">
          <a:avLst>
            <a:gd name="adj" fmla="val 60346"/>
          </a:avLst>
        </a:prstGeom>
        <a:solidFill>
          <a:srgbClr val="3E6FD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err="1" smtClean="0">
              <a:solidFill>
                <a:srgbClr val="FFFFFF"/>
              </a:solidFill>
              <a:latin typeface="Verdana"/>
              <a:ea typeface="+mn-ea"/>
              <a:cs typeface="+mn-cs"/>
            </a:rPr>
            <a:t>Спиноф</a:t>
          </a:r>
          <a:r>
            <a:rPr lang="ru-RU" sz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основан-</a:t>
          </a:r>
          <a:r>
            <a:rPr lang="ru-RU" sz="1200" dirty="0" err="1" smtClean="0">
              <a:solidFill>
                <a:srgbClr val="FFFFFF"/>
              </a:solidFill>
              <a:latin typeface="Verdana"/>
              <a:ea typeface="+mn-ea"/>
              <a:cs typeface="+mn-cs"/>
            </a:rPr>
            <a:t>ный</a:t>
          </a:r>
          <a:r>
            <a:rPr lang="ru-RU" sz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на </a:t>
          </a:r>
          <a:r>
            <a:rPr lang="ru-RU" sz="1200" dirty="0" err="1" smtClean="0">
              <a:solidFill>
                <a:srgbClr val="FFFFFF"/>
              </a:solidFill>
              <a:latin typeface="Verdana"/>
              <a:ea typeface="+mn-ea"/>
              <a:cs typeface="+mn-cs"/>
            </a:rPr>
            <a:t>лицензи-онном</a:t>
          </a:r>
          <a:r>
            <a:rPr lang="ru-RU" sz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r>
            <a:rPr lang="ru-RU" sz="1200" dirty="0" err="1" smtClean="0">
              <a:solidFill>
                <a:srgbClr val="FFFFFF"/>
              </a:solidFill>
              <a:latin typeface="Verdana"/>
              <a:ea typeface="+mn-ea"/>
              <a:cs typeface="+mn-cs"/>
            </a:rPr>
            <a:t>соглаше-нии</a:t>
          </a:r>
          <a:endParaRPr lang="en-US" sz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3CD8A9BC-9763-41E6-8744-8418BF3FE82F}" type="parTrans" cxnId="{051A2750-10D0-4202-A6A9-B3A84234C983}">
      <dgm:prSet/>
      <dgm:spPr/>
      <dgm:t>
        <a:bodyPr/>
        <a:lstStyle/>
        <a:p>
          <a:endParaRPr lang="en-US"/>
        </a:p>
      </dgm:t>
    </dgm:pt>
    <dgm:pt modelId="{411D3707-F65D-4D7F-BE61-F587C92FC408}" type="sibTrans" cxnId="{051A2750-10D0-4202-A6A9-B3A84234C983}">
      <dgm:prSet/>
      <dgm:spPr/>
      <dgm:t>
        <a:bodyPr/>
        <a:lstStyle/>
        <a:p>
          <a:endParaRPr lang="en-US"/>
        </a:p>
      </dgm:t>
    </dgm:pt>
    <dgm:pt modelId="{3E88BA38-0E5A-41BB-A081-B503F9D36A14}">
      <dgm:prSet phldrT="[Text]" custT="1"/>
      <dgm:spPr>
        <a:xfrm>
          <a:off x="771532" y="2181134"/>
          <a:ext cx="4192895" cy="1292887"/>
        </a:xfrm>
        <a:prstGeom prst="trapezoid">
          <a:avLst>
            <a:gd name="adj" fmla="val 60346"/>
          </a:avLst>
        </a:prstGeom>
        <a:solidFill>
          <a:srgbClr val="3E6FD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Лицензия</a:t>
          </a:r>
          <a:r>
            <a:rPr lang="en-US" sz="20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r>
            <a:rPr lang="en-US" sz="2000" dirty="0">
              <a:solidFill>
                <a:srgbClr val="FFFFFF"/>
              </a:solidFill>
              <a:latin typeface="Verdana"/>
              <a:ea typeface="+mn-ea"/>
              <a:cs typeface="+mn-cs"/>
            </a:rPr>
            <a:t>/ </a:t>
          </a:r>
          <a:r>
            <a:rPr lang="ru-RU" sz="20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Передача</a:t>
          </a:r>
          <a:endParaRPr lang="en-US" sz="20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598BB29C-AAE0-40BE-88FB-18A4EA151B34}" type="parTrans" cxnId="{34492E93-2C05-4709-87EB-17041B3155D0}">
      <dgm:prSet/>
      <dgm:spPr/>
      <dgm:t>
        <a:bodyPr/>
        <a:lstStyle/>
        <a:p>
          <a:endParaRPr lang="en-US"/>
        </a:p>
      </dgm:t>
    </dgm:pt>
    <dgm:pt modelId="{F7C419CC-BA64-491A-8B42-7A62B028607A}" type="sibTrans" cxnId="{34492E93-2C05-4709-87EB-17041B3155D0}">
      <dgm:prSet/>
      <dgm:spPr/>
      <dgm:t>
        <a:bodyPr/>
        <a:lstStyle/>
        <a:p>
          <a:endParaRPr lang="en-US"/>
        </a:p>
      </dgm:t>
    </dgm:pt>
    <dgm:pt modelId="{C518DDC7-F7D0-48A0-86CE-8207C48BFBC2}">
      <dgm:prSet phldrT="[Text]" custT="1"/>
      <dgm:spPr>
        <a:xfrm>
          <a:off x="0" y="3474022"/>
          <a:ext cx="5735960" cy="1278505"/>
        </a:xfrm>
        <a:prstGeom prst="trapezoid">
          <a:avLst>
            <a:gd name="adj" fmla="val 60346"/>
          </a:avLst>
        </a:prstGeom>
        <a:solidFill>
          <a:srgbClr val="3E6FD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Монополия</a:t>
          </a:r>
          <a:r>
            <a:rPr lang="en-US" sz="20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(</a:t>
          </a:r>
          <a:r>
            <a:rPr lang="ru-RU" sz="20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защищенная правами на ИС</a:t>
          </a:r>
          <a:r>
            <a:rPr lang="en-US" sz="20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)</a:t>
          </a:r>
          <a:endParaRPr lang="en-US" sz="20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1C35E8AF-B9EF-4735-A174-2430D3E536EF}" type="parTrans" cxnId="{6726A3F5-F8A3-44C1-826F-488151D1F298}">
      <dgm:prSet/>
      <dgm:spPr/>
      <dgm:t>
        <a:bodyPr/>
        <a:lstStyle/>
        <a:p>
          <a:endParaRPr lang="en-US"/>
        </a:p>
      </dgm:t>
    </dgm:pt>
    <dgm:pt modelId="{548F29C4-558B-48AF-BB8E-15A069664FFB}" type="sibTrans" cxnId="{6726A3F5-F8A3-44C1-826F-488151D1F298}">
      <dgm:prSet/>
      <dgm:spPr/>
      <dgm:t>
        <a:bodyPr/>
        <a:lstStyle/>
        <a:p>
          <a:endParaRPr lang="en-US"/>
        </a:p>
      </dgm:t>
    </dgm:pt>
    <dgm:pt modelId="{3BDC00F2-724B-4A96-8827-96EF654DADAA}" type="pres">
      <dgm:prSet presAssocID="{4D02AE1C-B11E-4724-8D70-6E741A0ADAF4}" presName="Name0" presStyleCnt="0">
        <dgm:presLayoutVars>
          <dgm:dir/>
          <dgm:animLvl val="lvl"/>
          <dgm:resizeHandles val="exact"/>
        </dgm:presLayoutVars>
      </dgm:prSet>
      <dgm:spPr/>
    </dgm:pt>
    <dgm:pt modelId="{E170BDF8-73D1-4F24-B7CB-23BCF0CE113C}" type="pres">
      <dgm:prSet presAssocID="{AD3F6C5F-0CA0-4112-B79D-8D1C225EEAB4}" presName="Name8" presStyleCnt="0"/>
      <dgm:spPr/>
    </dgm:pt>
    <dgm:pt modelId="{BBA5E009-C2C1-4CA7-B538-8B369D1A6D02}" type="pres">
      <dgm:prSet presAssocID="{AD3F6C5F-0CA0-4112-B79D-8D1C225EEAB4}" presName="level" presStyleLbl="node1" presStyleIdx="0" presStyleCnt="3" custScaleX="97536" custScaleY="11905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D3A959-3E6E-4993-834A-1B5ED6E52A07}" type="pres">
      <dgm:prSet presAssocID="{AD3F6C5F-0CA0-4112-B79D-8D1C225EEAB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5B55B6-9CE5-4691-AB51-3A59AC153CFC}" type="pres">
      <dgm:prSet presAssocID="{3E88BA38-0E5A-41BB-A081-B503F9D36A14}" presName="Name8" presStyleCnt="0"/>
      <dgm:spPr/>
    </dgm:pt>
    <dgm:pt modelId="{2046BE52-8F15-4774-95F7-0F800D4D27D6}" type="pres">
      <dgm:prSet presAssocID="{3E88BA38-0E5A-41BB-A081-B503F9D36A14}" presName="level" presStyleLbl="node1" presStyleIdx="1" presStyleCnt="3" custScaleY="705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D71391-A726-437D-B61C-93D4FD9510DF}" type="pres">
      <dgm:prSet presAssocID="{3E88BA38-0E5A-41BB-A081-B503F9D36A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0E5F8D-56FA-4214-A9B9-9C807293B5E4}" type="pres">
      <dgm:prSet presAssocID="{C518DDC7-F7D0-48A0-86CE-8207C48BFBC2}" presName="Name8" presStyleCnt="0"/>
      <dgm:spPr/>
    </dgm:pt>
    <dgm:pt modelId="{F0917E04-2B07-4E5E-AC13-10780423FA86}" type="pres">
      <dgm:prSet presAssocID="{C518DDC7-F7D0-48A0-86CE-8207C48BFBC2}" presName="level" presStyleLbl="node1" presStyleIdx="2" presStyleCnt="3" custScaleY="69783" custLinFactNeighborY="29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923B01-4571-4C02-A443-22B5BDFF7512}" type="pres">
      <dgm:prSet presAssocID="{C518DDC7-F7D0-48A0-86CE-8207C48BFB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1A0904-9F3A-4B7B-8B44-D82E9657EECD}" type="presOf" srcId="{AD3F6C5F-0CA0-4112-B79D-8D1C225EEAB4}" destId="{4AD3A959-3E6E-4993-834A-1B5ED6E52A07}" srcOrd="1" destOrd="0" presId="urn:microsoft.com/office/officeart/2005/8/layout/pyramid1"/>
    <dgm:cxn modelId="{7C556426-1F4D-419C-B56A-37B18C7240C1}" type="presOf" srcId="{4D02AE1C-B11E-4724-8D70-6E741A0ADAF4}" destId="{3BDC00F2-724B-4A96-8827-96EF654DADAA}" srcOrd="0" destOrd="0" presId="urn:microsoft.com/office/officeart/2005/8/layout/pyramid1"/>
    <dgm:cxn modelId="{A41E3083-ADCB-40FB-85CB-15CAD5B2F7EC}" type="presOf" srcId="{3E88BA38-0E5A-41BB-A081-B503F9D36A14}" destId="{2046BE52-8F15-4774-95F7-0F800D4D27D6}" srcOrd="0" destOrd="0" presId="urn:microsoft.com/office/officeart/2005/8/layout/pyramid1"/>
    <dgm:cxn modelId="{63FD2144-3F42-421D-92F1-BF3E298910CB}" type="presOf" srcId="{3E88BA38-0E5A-41BB-A081-B503F9D36A14}" destId="{A9D71391-A726-437D-B61C-93D4FD9510DF}" srcOrd="1" destOrd="0" presId="urn:microsoft.com/office/officeart/2005/8/layout/pyramid1"/>
    <dgm:cxn modelId="{E896C06B-EFC4-4905-909B-BD0167ABD35C}" type="presOf" srcId="{AD3F6C5F-0CA0-4112-B79D-8D1C225EEAB4}" destId="{BBA5E009-C2C1-4CA7-B538-8B369D1A6D02}" srcOrd="0" destOrd="0" presId="urn:microsoft.com/office/officeart/2005/8/layout/pyramid1"/>
    <dgm:cxn modelId="{34492E93-2C05-4709-87EB-17041B3155D0}" srcId="{4D02AE1C-B11E-4724-8D70-6E741A0ADAF4}" destId="{3E88BA38-0E5A-41BB-A081-B503F9D36A14}" srcOrd="1" destOrd="0" parTransId="{598BB29C-AAE0-40BE-88FB-18A4EA151B34}" sibTransId="{F7C419CC-BA64-491A-8B42-7A62B028607A}"/>
    <dgm:cxn modelId="{AE2D60DC-7269-47AD-8820-A0D1BBFFBBC4}" type="presOf" srcId="{C518DDC7-F7D0-48A0-86CE-8207C48BFBC2}" destId="{F0917E04-2B07-4E5E-AC13-10780423FA86}" srcOrd="0" destOrd="0" presId="urn:microsoft.com/office/officeart/2005/8/layout/pyramid1"/>
    <dgm:cxn modelId="{6726A3F5-F8A3-44C1-826F-488151D1F298}" srcId="{4D02AE1C-B11E-4724-8D70-6E741A0ADAF4}" destId="{C518DDC7-F7D0-48A0-86CE-8207C48BFBC2}" srcOrd="2" destOrd="0" parTransId="{1C35E8AF-B9EF-4735-A174-2430D3E536EF}" sibTransId="{548F29C4-558B-48AF-BB8E-15A069664FFB}"/>
    <dgm:cxn modelId="{051A2750-10D0-4202-A6A9-B3A84234C983}" srcId="{4D02AE1C-B11E-4724-8D70-6E741A0ADAF4}" destId="{AD3F6C5F-0CA0-4112-B79D-8D1C225EEAB4}" srcOrd="0" destOrd="0" parTransId="{3CD8A9BC-9763-41E6-8744-8418BF3FE82F}" sibTransId="{411D3707-F65D-4D7F-BE61-F587C92FC408}"/>
    <dgm:cxn modelId="{420DFA62-9AC5-4AAE-8877-590978C6E5C4}" type="presOf" srcId="{C518DDC7-F7D0-48A0-86CE-8207C48BFBC2}" destId="{D7923B01-4571-4C02-A443-22B5BDFF7512}" srcOrd="1" destOrd="0" presId="urn:microsoft.com/office/officeart/2005/8/layout/pyramid1"/>
    <dgm:cxn modelId="{05F21789-8FFA-4998-B671-7025999D301F}" type="presParOf" srcId="{3BDC00F2-724B-4A96-8827-96EF654DADAA}" destId="{E170BDF8-73D1-4F24-B7CB-23BCF0CE113C}" srcOrd="0" destOrd="0" presId="urn:microsoft.com/office/officeart/2005/8/layout/pyramid1"/>
    <dgm:cxn modelId="{06543D07-5FAB-43A3-A898-820F04F84CA2}" type="presParOf" srcId="{E170BDF8-73D1-4F24-B7CB-23BCF0CE113C}" destId="{BBA5E009-C2C1-4CA7-B538-8B369D1A6D02}" srcOrd="0" destOrd="0" presId="urn:microsoft.com/office/officeart/2005/8/layout/pyramid1"/>
    <dgm:cxn modelId="{7AB070DB-2ECB-443B-A8AA-6229C718BBA2}" type="presParOf" srcId="{E170BDF8-73D1-4F24-B7CB-23BCF0CE113C}" destId="{4AD3A959-3E6E-4993-834A-1B5ED6E52A07}" srcOrd="1" destOrd="0" presId="urn:microsoft.com/office/officeart/2005/8/layout/pyramid1"/>
    <dgm:cxn modelId="{72C525FC-A236-4EC8-A47E-A5E4F2F53526}" type="presParOf" srcId="{3BDC00F2-724B-4A96-8827-96EF654DADAA}" destId="{4C5B55B6-9CE5-4691-AB51-3A59AC153CFC}" srcOrd="1" destOrd="0" presId="urn:microsoft.com/office/officeart/2005/8/layout/pyramid1"/>
    <dgm:cxn modelId="{3E9AD626-8E35-445D-A498-A1BC3650403A}" type="presParOf" srcId="{4C5B55B6-9CE5-4691-AB51-3A59AC153CFC}" destId="{2046BE52-8F15-4774-95F7-0F800D4D27D6}" srcOrd="0" destOrd="0" presId="urn:microsoft.com/office/officeart/2005/8/layout/pyramid1"/>
    <dgm:cxn modelId="{58298E28-4A75-4081-8FD1-E982161628E9}" type="presParOf" srcId="{4C5B55B6-9CE5-4691-AB51-3A59AC153CFC}" destId="{A9D71391-A726-437D-B61C-93D4FD9510DF}" srcOrd="1" destOrd="0" presId="urn:microsoft.com/office/officeart/2005/8/layout/pyramid1"/>
    <dgm:cxn modelId="{055C8D00-828F-40DC-847A-858D6C9FCDFD}" type="presParOf" srcId="{3BDC00F2-724B-4A96-8827-96EF654DADAA}" destId="{660E5F8D-56FA-4214-A9B9-9C807293B5E4}" srcOrd="2" destOrd="0" presId="urn:microsoft.com/office/officeart/2005/8/layout/pyramid1"/>
    <dgm:cxn modelId="{D366E776-507A-4B48-A5F0-712CCE42C1F0}" type="presParOf" srcId="{660E5F8D-56FA-4214-A9B9-9C807293B5E4}" destId="{F0917E04-2B07-4E5E-AC13-10780423FA86}" srcOrd="0" destOrd="0" presId="urn:microsoft.com/office/officeart/2005/8/layout/pyramid1"/>
    <dgm:cxn modelId="{855E528F-DF2A-4470-AA90-78196C7C6B99}" type="presParOf" srcId="{660E5F8D-56FA-4214-A9B9-9C807293B5E4}" destId="{D7923B01-4571-4C02-A443-22B5BDFF751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1041C-FF82-494E-8E2A-DDCC91D8D683}">
      <dsp:nvSpPr>
        <dsp:cNvPr id="0" name=""/>
        <dsp:cNvSpPr/>
      </dsp:nvSpPr>
      <dsp:spPr>
        <a:xfrm rot="4396374">
          <a:off x="2447553" y="1205121"/>
          <a:ext cx="3341453" cy="1766221"/>
        </a:xfrm>
        <a:prstGeom prst="swooshArrow">
          <a:avLst>
            <a:gd name="adj1" fmla="val 16310"/>
            <a:gd name="adj2" fmla="val 31370"/>
          </a:avLst>
        </a:prstGeom>
        <a:solidFill>
          <a:srgbClr val="BBE0E3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63906-1969-4EAF-A499-7B61FABC3837}">
      <dsp:nvSpPr>
        <dsp:cNvPr id="0" name=""/>
        <dsp:cNvSpPr/>
      </dsp:nvSpPr>
      <dsp:spPr>
        <a:xfrm>
          <a:off x="534866" y="0"/>
          <a:ext cx="4777890" cy="6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Убедитесь, что вы выполняете обязательство защищать</a:t>
          </a:r>
          <a:r>
            <a:rPr 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… </a:t>
          </a:r>
          <a:endParaRPr lang="en-U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534866" y="0"/>
        <a:ext cx="4777890" cy="668234"/>
      </dsp:txXfrm>
    </dsp:sp>
    <dsp:sp modelId="{4C2356D9-0A2E-4FBB-8273-EE801A1C1E0D}">
      <dsp:nvSpPr>
        <dsp:cNvPr id="0" name=""/>
        <dsp:cNvSpPr/>
      </dsp:nvSpPr>
      <dsp:spPr>
        <a:xfrm>
          <a:off x="4249485" y="2935666"/>
          <a:ext cx="3609730" cy="668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…</a:t>
          </a:r>
          <a:r>
            <a:rPr lang="ru-RU" sz="2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+mn-cs"/>
            </a:rPr>
            <a:t>выполняете обязательство распространять</a:t>
          </a: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+mn-cs"/>
          </a:endParaRPr>
        </a:p>
      </dsp:txBody>
      <dsp:txXfrm>
        <a:off x="4249485" y="2935666"/>
        <a:ext cx="3609730" cy="668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5E009-C2C1-4CA7-B538-8B369D1A6D02}">
      <dsp:nvSpPr>
        <dsp:cNvPr id="0" name=""/>
        <dsp:cNvSpPr/>
      </dsp:nvSpPr>
      <dsp:spPr>
        <a:xfrm>
          <a:off x="1584175" y="0"/>
          <a:ext cx="2567608" cy="2180895"/>
        </a:xfrm>
        <a:prstGeom prst="trapezoid">
          <a:avLst>
            <a:gd name="adj" fmla="val 60346"/>
          </a:avLst>
        </a:prstGeom>
        <a:solidFill>
          <a:srgbClr val="3E6FD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FFFFFF"/>
              </a:solidFill>
              <a:latin typeface="Verdana"/>
              <a:ea typeface="+mn-ea"/>
              <a:cs typeface="+mn-cs"/>
            </a:rPr>
            <a:t>Спиноф</a:t>
          </a:r>
          <a:r>
            <a:rPr lang="ru-RU" sz="12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основан-</a:t>
          </a:r>
          <a:r>
            <a:rPr lang="ru-RU" sz="1200" kern="1200" dirty="0" err="1" smtClean="0">
              <a:solidFill>
                <a:srgbClr val="FFFFFF"/>
              </a:solidFill>
              <a:latin typeface="Verdana"/>
              <a:ea typeface="+mn-ea"/>
              <a:cs typeface="+mn-cs"/>
            </a:rPr>
            <a:t>ный</a:t>
          </a:r>
          <a:r>
            <a:rPr lang="ru-RU" sz="12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на </a:t>
          </a:r>
          <a:r>
            <a:rPr lang="ru-RU" sz="1200" kern="1200" dirty="0" err="1" smtClean="0">
              <a:solidFill>
                <a:srgbClr val="FFFFFF"/>
              </a:solidFill>
              <a:latin typeface="Verdana"/>
              <a:ea typeface="+mn-ea"/>
              <a:cs typeface="+mn-cs"/>
            </a:rPr>
            <a:t>лицензи-онном</a:t>
          </a:r>
          <a:r>
            <a:rPr lang="ru-RU" sz="12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r>
            <a:rPr lang="ru-RU" sz="1200" kern="1200" dirty="0" err="1" smtClean="0">
              <a:solidFill>
                <a:srgbClr val="FFFFFF"/>
              </a:solidFill>
              <a:latin typeface="Verdana"/>
              <a:ea typeface="+mn-ea"/>
              <a:cs typeface="+mn-cs"/>
            </a:rPr>
            <a:t>соглаше-нии</a:t>
          </a:r>
          <a:endParaRPr lang="en-US" sz="12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440044" y="726965"/>
        <a:ext cx="855870" cy="1453930"/>
      </dsp:txXfrm>
    </dsp:sp>
    <dsp:sp modelId="{2046BE52-8F15-4774-95F7-0F800D4D27D6}">
      <dsp:nvSpPr>
        <dsp:cNvPr id="0" name=""/>
        <dsp:cNvSpPr/>
      </dsp:nvSpPr>
      <dsp:spPr>
        <a:xfrm>
          <a:off x="771532" y="2180895"/>
          <a:ext cx="4192895" cy="1292746"/>
        </a:xfrm>
        <a:prstGeom prst="trapezoid">
          <a:avLst>
            <a:gd name="adj" fmla="val 60346"/>
          </a:avLst>
        </a:prstGeom>
        <a:solidFill>
          <a:srgbClr val="3E6FD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Лицензия</a:t>
          </a:r>
          <a:r>
            <a:rPr lang="en-US" sz="20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r>
            <a:rPr lang="en-US" sz="2000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/ </a:t>
          </a:r>
          <a:r>
            <a:rPr lang="ru-RU" sz="20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Передача</a:t>
          </a:r>
          <a:endParaRPr lang="en-US" sz="20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025368" y="2427588"/>
        <a:ext cx="1685222" cy="1046053"/>
      </dsp:txXfrm>
    </dsp:sp>
    <dsp:sp modelId="{F0917E04-2B07-4E5E-AC13-10780423FA86}">
      <dsp:nvSpPr>
        <dsp:cNvPr id="0" name=""/>
        <dsp:cNvSpPr/>
      </dsp:nvSpPr>
      <dsp:spPr>
        <a:xfrm>
          <a:off x="0" y="3473641"/>
          <a:ext cx="5735960" cy="1278365"/>
        </a:xfrm>
        <a:prstGeom prst="trapezoid">
          <a:avLst>
            <a:gd name="adj" fmla="val 60346"/>
          </a:avLst>
        </a:prstGeom>
        <a:solidFill>
          <a:srgbClr val="3E6FD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Монополия</a:t>
          </a:r>
          <a:r>
            <a:rPr lang="en-US" sz="20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(</a:t>
          </a:r>
          <a:r>
            <a:rPr lang="ru-RU" sz="20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защищенная правами на ИС</a:t>
          </a:r>
          <a:r>
            <a:rPr lang="en-US" sz="20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)</a:t>
          </a:r>
          <a:endParaRPr lang="en-US" sz="20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518087" y="3649980"/>
        <a:ext cx="2699784" cy="1102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0B76-41A7-49DD-A56C-8ED344E92D9E}" type="datetimeFigureOut">
              <a:rPr lang="en-GB" smtClean="0"/>
              <a:t>31/07/2020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1B38-D31A-45E5-BAC1-A40B265E1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0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41B38-D31A-45E5-BAC1-A40B265E17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0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H2020, </a:t>
            </a:r>
            <a:r>
              <a:rPr lang="de-DE" dirty="0" err="1" smtClean="0"/>
              <a:t>whereas</a:t>
            </a:r>
            <a:r>
              <a:rPr lang="de-DE" dirty="0" smtClean="0"/>
              <a:t> IPR SME Helpdesks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baseline="0" dirty="0" smtClean="0"/>
              <a:t> COSME.</a:t>
            </a:r>
          </a:p>
          <a:p>
            <a:endParaRPr lang="en-US" sz="1200" dirty="0" smtClean="0"/>
          </a:p>
          <a:p>
            <a:r>
              <a:rPr lang="en-US" sz="1200" dirty="0" smtClean="0"/>
              <a:t>+ with</a:t>
            </a:r>
            <a:r>
              <a:rPr lang="en-US" sz="1200" baseline="0" dirty="0" smtClean="0"/>
              <a:t> geographical focus on EU</a:t>
            </a:r>
          </a:p>
          <a:p>
            <a:endParaRPr lang="en-US" sz="1200" baseline="0" dirty="0" smtClean="0"/>
          </a:p>
          <a:p>
            <a:r>
              <a:rPr lang="en-US" sz="1200" dirty="0" smtClean="0"/>
              <a:t>+ understand</a:t>
            </a:r>
            <a:r>
              <a:rPr lang="en-US" sz="1200" baseline="0" dirty="0" smtClean="0"/>
              <a:t> value of IP as a business asset</a:t>
            </a:r>
          </a:p>
          <a:p>
            <a:r>
              <a:rPr lang="en-US" sz="1200" baseline="0" dirty="0" smtClean="0"/>
              <a:t> </a:t>
            </a:r>
          </a:p>
          <a:p>
            <a:r>
              <a:rPr lang="en-US" sz="1200" baseline="0" dirty="0" smtClean="0"/>
              <a:t>+ trying to build capacities</a:t>
            </a:r>
            <a:endParaRPr lang="en-US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41B38-D31A-45E5-BAC1-A40B265E17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8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r>
              <a:rPr lang="de-DE" baseline="0" dirty="0" smtClean="0"/>
              <a:t> Website</a:t>
            </a:r>
          </a:p>
          <a:p>
            <a:r>
              <a:rPr lang="de-DE" baseline="0" dirty="0" smtClean="0"/>
              <a:t>2 Publications</a:t>
            </a:r>
          </a:p>
          <a:p>
            <a:r>
              <a:rPr lang="de-DE" baseline="0" dirty="0" smtClean="0"/>
              <a:t>3 </a:t>
            </a:r>
            <a:r>
              <a:rPr lang="de-DE" baseline="0" dirty="0" err="1" smtClean="0"/>
              <a:t>Helpline</a:t>
            </a:r>
            <a:endParaRPr lang="de-DE" baseline="0" dirty="0" smtClean="0"/>
          </a:p>
          <a:p>
            <a:r>
              <a:rPr lang="de-DE" baseline="0" dirty="0" smtClean="0"/>
              <a:t>4 Trainings</a:t>
            </a:r>
          </a:p>
          <a:p>
            <a:r>
              <a:rPr lang="de-DE" baseline="0" dirty="0" smtClean="0"/>
              <a:t>5 Events</a:t>
            </a:r>
          </a:p>
          <a:p>
            <a:r>
              <a:rPr lang="de-DE" baseline="0" dirty="0" smtClean="0"/>
              <a:t>6 Stakeholders/ </a:t>
            </a:r>
            <a:r>
              <a:rPr lang="de-DE" baseline="0" dirty="0" err="1" smtClean="0"/>
              <a:t>Ambassadors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41B38-D31A-45E5-BAC1-A40B265E17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7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Bulletin: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issues</a:t>
            </a:r>
            <a:r>
              <a:rPr lang="de-DE" baseline="0" dirty="0" smtClean="0"/>
              <a:t> per </a:t>
            </a:r>
            <a:r>
              <a:rPr lang="de-DE" baseline="0" dirty="0" err="1" smtClean="0"/>
              <a:t>year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Bi-</a:t>
            </a:r>
            <a:r>
              <a:rPr lang="de-DE" baseline="0" dirty="0" err="1" smtClean="0"/>
              <a:t>weekly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newsletter</a:t>
            </a:r>
            <a:r>
              <a:rPr lang="de-DE" baseline="0" dirty="0" smtClean="0"/>
              <a:t>: 2 </a:t>
            </a:r>
            <a:r>
              <a:rPr lang="de-DE" baseline="0" dirty="0" err="1" smtClean="0"/>
              <a:t>issues</a:t>
            </a:r>
            <a:r>
              <a:rPr lang="de-DE" baseline="0" dirty="0" smtClean="0"/>
              <a:t> per </a:t>
            </a:r>
            <a:r>
              <a:rPr lang="de-DE" baseline="0" dirty="0" err="1" smtClean="0"/>
              <a:t>month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41B38-D31A-45E5-BAC1-A40B265E17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3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41B38-D31A-45E5-BAC1-A40B265E17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63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/>
        </p:nvSpPr>
        <p:spPr>
          <a:xfrm flipV="1">
            <a:off x="0" y="989015"/>
            <a:ext cx="9144000" cy="5868987"/>
          </a:xfrm>
          <a:prstGeom prst="rect">
            <a:avLst/>
          </a:prstGeom>
          <a:solidFill>
            <a:srgbClr val="006FB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"/>
          <p:cNvSpPr/>
          <p:nvPr userDrawn="1"/>
        </p:nvSpPr>
        <p:spPr>
          <a:xfrm>
            <a:off x="0" y="0"/>
            <a:ext cx="9144000" cy="989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 b="1" baseline="0">
                <a:solidFill>
                  <a:srgbClr val="FABB2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European IP Helpdesk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Geographical</a:t>
            </a:r>
            <a:r>
              <a:rPr lang="de-DE" dirty="0" smtClean="0"/>
              <a:t> </a:t>
            </a:r>
            <a:r>
              <a:rPr lang="de-DE" dirty="0" err="1" smtClean="0"/>
              <a:t>Indications</a:t>
            </a:r>
            <a:endParaRPr lang="de-DE" dirty="0" smtClean="0"/>
          </a:p>
          <a:p>
            <a:r>
              <a:rPr lang="de-DE" dirty="0" smtClean="0"/>
              <a:t>Michele Dubbini</a:t>
            </a:r>
          </a:p>
          <a:p>
            <a:r>
              <a:rPr lang="de-DE" dirty="0" smtClean="0"/>
              <a:t>IP </a:t>
            </a:r>
            <a:r>
              <a:rPr lang="de-DE" dirty="0" err="1" smtClean="0"/>
              <a:t>and</a:t>
            </a:r>
            <a:r>
              <a:rPr lang="de-DE" dirty="0" smtClean="0"/>
              <a:t> Innovation </a:t>
            </a:r>
            <a:r>
              <a:rPr lang="de-DE" dirty="0" err="1" smtClean="0"/>
              <a:t>Advisor</a:t>
            </a:r>
            <a:endParaRPr lang="de-DE" dirty="0" smtClean="0"/>
          </a:p>
          <a:p>
            <a:r>
              <a:rPr lang="de-DE" dirty="0" smtClean="0"/>
              <a:t>06 March 2019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8640"/>
            <a:ext cx="2098576" cy="617302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7164288" y="51463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6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www.iprhelpdesk.eu</a:t>
            </a:r>
            <a:endParaRPr lang="de-DE" sz="1200" dirty="0">
              <a:solidFill>
                <a:srgbClr val="006F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7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484784"/>
            <a:ext cx="3008313" cy="92147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8"/>
            <a:ext cx="5111750" cy="464137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564908"/>
            <a:ext cx="3008313" cy="35612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F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1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443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6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4"/>
            <a:ext cx="4038600" cy="348925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914"/>
            <a:ext cx="4038600" cy="348925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7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4040188" cy="576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2"/>
            <a:ext cx="4040188" cy="26971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708920"/>
            <a:ext cx="4041775" cy="576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429002"/>
            <a:ext cx="4041775" cy="26971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4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15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88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84784"/>
            <a:ext cx="3008313" cy="92147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6"/>
            <a:ext cx="5111750" cy="464137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64906"/>
            <a:ext cx="3008313" cy="35612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F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423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412777"/>
            <a:ext cx="5486400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627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08922"/>
            <a:ext cx="8229600" cy="3417243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57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t="-2292" r="5237" b="41760"/>
          <a:stretch/>
        </p:blipFill>
        <p:spPr>
          <a:xfrm>
            <a:off x="-18842" y="0"/>
            <a:ext cx="9181352" cy="6885384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-18842" y="0"/>
            <a:ext cx="9181352" cy="989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00808"/>
            <a:ext cx="7772400" cy="1617028"/>
          </a:xfrm>
          <a:prstGeom prst="rect">
            <a:avLst/>
          </a:prstGeom>
        </p:spPr>
        <p:txBody>
          <a:bodyPr/>
          <a:lstStyle>
            <a:lvl1pPr>
              <a:defRPr sz="3600" b="1" baseline="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European IP Helpdesk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8999"/>
            <a:ext cx="6400800" cy="1792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FABB2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8640"/>
            <a:ext cx="2098576" cy="617302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7164288" y="51463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6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www.iprhelpdesk.eu</a:t>
            </a:r>
            <a:endParaRPr lang="de-DE" sz="1200" dirty="0">
              <a:solidFill>
                <a:srgbClr val="006F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7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84786"/>
            <a:ext cx="2057400" cy="4641379"/>
          </a:xfrm>
          <a:prstGeom prst="rect">
            <a:avLst/>
          </a:prstGeom>
        </p:spPr>
        <p:txBody>
          <a:bodyPr vert="eaVert"/>
          <a:lstStyle>
            <a:lvl1pPr algn="l">
              <a:defRPr sz="36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4786"/>
            <a:ext cx="6019800" cy="464137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749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1156273"/>
            <a:ext cx="7886700" cy="1058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364259"/>
            <a:ext cx="7886700" cy="3812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</a:t>
            </a:r>
          </a:p>
          <a:p>
            <a:pPr lvl="2"/>
            <a:r>
              <a:rPr lang="de-DE" dirty="0"/>
              <a:t>Third</a:t>
            </a:r>
          </a:p>
          <a:p>
            <a:pPr lvl="3"/>
            <a:r>
              <a:rPr lang="de-DE" dirty="0"/>
              <a:t>Fourth</a:t>
            </a:r>
          </a:p>
          <a:p>
            <a:pPr lvl="4"/>
            <a:r>
              <a:rPr lang="de-DE" dirty="0"/>
              <a:t>Fifth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5F00-F8CC-4F73-AC7B-1474B1AC9387}" type="datetime1">
              <a:rPr lang="en-GB" smtClean="0"/>
              <a:t>31/07/2020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Footer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B33-C1A8-41D9-856B-E49A852822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270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t="-2292" r="5237" b="41760"/>
          <a:stretch/>
        </p:blipFill>
        <p:spPr>
          <a:xfrm>
            <a:off x="-18842" y="0"/>
            <a:ext cx="9181352" cy="6885384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-18842" y="0"/>
            <a:ext cx="9181352" cy="989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7164288" y="51463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www.iprhelpdesk.eu</a:t>
            </a:r>
            <a:endParaRPr lang="de-DE" sz="1200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1573932" cy="617302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-13203" y="4293096"/>
            <a:ext cx="4477191" cy="1872208"/>
          </a:xfrm>
          <a:prstGeom prst="rect">
            <a:avLst/>
          </a:prstGeom>
          <a:solidFill>
            <a:srgbClr val="00B0F0">
              <a:alpha val="8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44066" y="5373689"/>
            <a:ext cx="3293269" cy="358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Insert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speaker</a:t>
            </a:r>
            <a:r>
              <a:rPr lang="de-DE" dirty="0" smtClean="0"/>
              <a:t>(s), </a:t>
            </a:r>
            <a:r>
              <a:rPr lang="de-DE" dirty="0" err="1" smtClean="0"/>
              <a:t>date</a:t>
            </a:r>
            <a:endParaRPr lang="de-DE" dirty="0"/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3342" y="4509121"/>
            <a:ext cx="3888432" cy="358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Insert 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385646" y="1772815"/>
            <a:ext cx="62646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rgbClr val="006F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IP Helpdesk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 smtClean="0">
              <a:solidFill>
                <a:srgbClr val="FAB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75856" y="2670012"/>
            <a:ext cx="55086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 smtClean="0">
                <a:solidFill>
                  <a:srgbClr val="FAB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ahead of the innovation game.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7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313" y="1556275"/>
            <a:ext cx="8229600" cy="9366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134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92400" y="980728"/>
            <a:ext cx="4251600" cy="58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Picture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313" y="1556275"/>
            <a:ext cx="4157693" cy="1114023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4168806" cy="348977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D624"/>
              </a:buClr>
              <a:buFont typeface="Wingdings" pitchFamily="2" charset="2"/>
              <a:buChar char="§"/>
              <a:defRPr sz="2000" b="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23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9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6"/>
            <a:ext cx="4038600" cy="348925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6916"/>
            <a:ext cx="4038600" cy="348925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2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4040188" cy="576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4"/>
            <a:ext cx="4040188" cy="26971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708920"/>
            <a:ext cx="4041775" cy="5760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3429004"/>
            <a:ext cx="4041775" cy="26971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5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6F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18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1330"/>
            <a:ext cx="1018456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5ACDF4E5-02B3-4D26-8D66-CCE2D81B13D2}" type="datetimeFigureOut">
              <a:rPr lang="en-GB" smtClean="0"/>
              <a:pPr/>
              <a:t>31/07/2020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3" y="6381330"/>
            <a:ext cx="5976664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352" y="6381330"/>
            <a:ext cx="946448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D6EF2C9D-6A9C-40E9-83DB-C4C3226A933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/>
          <p:nvPr userDrawn="1"/>
        </p:nvSpPr>
        <p:spPr>
          <a:xfrm>
            <a:off x="0" y="2"/>
            <a:ext cx="9144000" cy="989013"/>
          </a:xfrm>
          <a:prstGeom prst="rect">
            <a:avLst/>
          </a:prstGeom>
          <a:solidFill>
            <a:srgbClr val="006F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8640"/>
            <a:ext cx="2098576" cy="617303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7164288" y="51463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www.iprhelpdesk.eu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1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70" r:id="rId21"/>
    <p:sldLayoutId id="2147483671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eamdis.eu/commsworkout2/" TargetMode="External"/><Relationship Id="rId13" Type="http://schemas.openxmlformats.org/officeDocument/2006/relationships/hyperlink" Target="http://ec.europa.eu/research/participants/docs/h2020-funding-guide/cross-cutting-issues/open-access-data-management/open-access_en.htm" TargetMode="External"/><Relationship Id="rId3" Type="http://schemas.openxmlformats.org/officeDocument/2006/relationships/hyperlink" Target="https://www.iprhelpdesk.eu/sites/default/files/EU-IPR-Brochure-Boosting-Impact-C-D-E_0.pdf" TargetMode="External"/><Relationship Id="rId7" Type="http://schemas.openxmlformats.org/officeDocument/2006/relationships/hyperlink" Target="https://www.youtube.com/playlist?list=PLvpwIjZTs-Lhe0wu6uy8gr7JFfmv8EZuH" TargetMode="External"/><Relationship Id="rId12" Type="http://schemas.openxmlformats.org/officeDocument/2006/relationships/hyperlink" Target="http://ec.europa.eu/research/participants/docs/h2020-funding-guide/cross-cutting-issues/open-access-dissemination_en.htm" TargetMode="External"/><Relationship Id="rId17" Type="http://schemas.openxmlformats.org/officeDocument/2006/relationships/image" Target="../media/image4.png"/><Relationship Id="rId2" Type="http://schemas.openxmlformats.org/officeDocument/2006/relationships/hyperlink" Target="http://ec.europa.eu/research/participants/data/ref/h2020/grants_manual/amga/h2020-amga_en.pdf" TargetMode="External"/><Relationship Id="rId16" Type="http://schemas.openxmlformats.org/officeDocument/2006/relationships/hyperlink" Target="http://www.iprhelpdesk.eu/sites/default/files/newsdocuments/Fact-Sheet-Open-Access-to-Publications-and-Data-in-H2020-FAQ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c.europa.eu/research/participants/data/ref/h2020/other/grants_manual/amga/soc-med-guide_en.pdf" TargetMode="External"/><Relationship Id="rId11" Type="http://schemas.openxmlformats.org/officeDocument/2006/relationships/hyperlink" Target="https://www.iprhelpdesk.eu/sites/default/files/documents/EU_IPR_IP-Guide.pdf" TargetMode="External"/><Relationship Id="rId5" Type="http://schemas.openxmlformats.org/officeDocument/2006/relationships/hyperlink" Target="http://ec.europa.eu/research/participants/data/ref/h2020/other/gm/h2020-guide-comm_en.pdf" TargetMode="External"/><Relationship Id="rId15" Type="http://schemas.openxmlformats.org/officeDocument/2006/relationships/hyperlink" Target="http://ec.europa.eu/research/participants/data/ref/h2020/other/hi/oa-pilot/h2020-infograph-oa-sci-publ_en.pdf" TargetMode="External"/><Relationship Id="rId10" Type="http://schemas.openxmlformats.org/officeDocument/2006/relationships/hyperlink" Target="https://www.iprhelpdesk.eu/sites/default/files/newsdocuments/FS-Plan-for-the-exploitation-and-dissemination-of-results_1.pdf" TargetMode="External"/><Relationship Id="rId4" Type="http://schemas.openxmlformats.org/officeDocument/2006/relationships/hyperlink" Target="http://ec.europa.eu/research/participants/docs/h2020-funding-guide/grants/grant-management/communication_en.htm" TargetMode="External"/><Relationship Id="rId9" Type="http://schemas.openxmlformats.org/officeDocument/2006/relationships/hyperlink" Target="http://ec.europa.eu/research/participants/docs/h2020-funding-guide/grants/grant-management/dissemination-of-results_en.htm" TargetMode="External"/><Relationship Id="rId14" Type="http://schemas.openxmlformats.org/officeDocument/2006/relationships/hyperlink" Target="http://ec.europa.eu/research/participants/docs/h2020-funding-guide/cross-cutting-issues/open-access-data-management/data-management_en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 smtClean="0"/>
              <a:t>Интеллектуальная собственность (ИС) </a:t>
            </a:r>
            <a:br>
              <a:rPr lang="ru-RU" b="1" dirty="0" smtClean="0"/>
            </a:br>
            <a:r>
              <a:rPr lang="ru-RU" b="1" dirty="0" smtClean="0"/>
              <a:t>в проектах, финансируемых ЕС</a:t>
            </a:r>
            <a:endParaRPr lang="en-GB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60648"/>
            <a:ext cx="1584176" cy="53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7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467544" y="126876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Уровень готовности технологии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lang="ru-RU" sz="1800" kern="0" dirty="0">
                <a:solidFill>
                  <a:srgbClr val="C00000"/>
                </a:solidFill>
                <a:latin typeface="Verdana"/>
              </a:rPr>
              <a:t>Н</a:t>
            </a:r>
            <a:r>
              <a:rPr lang="ru-RU" sz="1800" kern="0" noProof="0" dirty="0" smtClean="0">
                <a:solidFill>
                  <a:srgbClr val="C00000"/>
                </a:solidFill>
                <a:latin typeface="Verdana"/>
              </a:rPr>
              <a:t>а  каком уровне вы начинаете и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lang="ru-RU" sz="1800" kern="0" dirty="0" smtClean="0">
                <a:solidFill>
                  <a:srgbClr val="C00000"/>
                </a:solidFill>
                <a:latin typeface="Verdana"/>
              </a:rPr>
              <a:t>какого хотите достичь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 flipV="1">
            <a:off x="1287552" y="2852936"/>
            <a:ext cx="10083" cy="17222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7600" b="1" i="0" u="none" strike="noStrike" kern="0" cap="none" spc="0" normalizeH="0" baseline="0" noProof="0" smtClean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1412148" y="6110256"/>
            <a:ext cx="654792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7600" b="1" i="0" u="none" strike="noStrike" kern="0" cap="none" spc="0" normalizeH="0" baseline="0" noProof="0" smtClean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108011" y="4829151"/>
            <a:ext cx="87496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D2D8A"/>
                </a:solidFill>
                <a:latin typeface="Verdana"/>
              </a:rPr>
              <a:t>Basic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D2D8A"/>
                </a:solidFill>
                <a:latin typeface="Verdana"/>
              </a:rPr>
              <a:t>Invention</a:t>
            </a:r>
            <a:endParaRPr lang="ru-RU" sz="1000" dirty="0" smtClean="0">
              <a:solidFill>
                <a:srgbClr val="2D2D8A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Базовое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2D2D8A"/>
                </a:solidFill>
                <a:latin typeface="Verdana"/>
              </a:rPr>
              <a:t>Изобрете</a:t>
            </a: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2D2D8A"/>
                </a:solidFill>
                <a:latin typeface="Verdana"/>
              </a:rPr>
              <a:t>ние</a:t>
            </a:r>
            <a:endParaRPr lang="en-US" sz="1000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990133" y="4829151"/>
            <a:ext cx="13230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D2D8A"/>
                </a:solidFill>
                <a:latin typeface="Verdana"/>
              </a:rPr>
              <a:t>Lab demo/ Proof of </a:t>
            </a:r>
            <a:r>
              <a:rPr lang="en-US" sz="1000" dirty="0" smtClean="0">
                <a:solidFill>
                  <a:srgbClr val="2D2D8A"/>
                </a:solidFill>
                <a:latin typeface="Verdana"/>
              </a:rPr>
              <a:t>Concept</a:t>
            </a:r>
            <a:endParaRPr lang="ru-RU" sz="1000" dirty="0" smtClean="0">
              <a:solidFill>
                <a:srgbClr val="2D2D8A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Лабораторная установка/Дока-</a:t>
            </a:r>
            <a:r>
              <a:rPr lang="ru-RU" sz="1000" dirty="0" err="1" smtClean="0">
                <a:solidFill>
                  <a:srgbClr val="2D2D8A"/>
                </a:solidFill>
                <a:latin typeface="Verdana"/>
              </a:rPr>
              <a:t>зательство</a:t>
            </a: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 концепции</a:t>
            </a:r>
            <a:endParaRPr lang="en-US" sz="1000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330292" y="4829151"/>
            <a:ext cx="11607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D2D8A"/>
                </a:solidFill>
                <a:latin typeface="Verdana"/>
              </a:rPr>
              <a:t>Working prototype/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D2D8A"/>
                </a:solidFill>
                <a:latin typeface="Verdana"/>
              </a:rPr>
              <a:t>Market </a:t>
            </a:r>
            <a:r>
              <a:rPr lang="en-US" sz="1000" dirty="0" smtClean="0">
                <a:solidFill>
                  <a:srgbClr val="2D2D8A"/>
                </a:solidFill>
                <a:latin typeface="Verdana"/>
              </a:rPr>
              <a:t>acceptance</a:t>
            </a:r>
            <a:endParaRPr lang="ru-RU" sz="1000" dirty="0" smtClean="0">
              <a:solidFill>
                <a:srgbClr val="2D2D8A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Рабочий прототип/Продвижение на рынок</a:t>
            </a:r>
            <a:endParaRPr lang="en-US" sz="1000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598388" y="4829151"/>
            <a:ext cx="9013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D2D8A"/>
                </a:solidFill>
                <a:latin typeface="Verdana"/>
              </a:rPr>
              <a:t>Scale-up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D2D8A"/>
                </a:solidFill>
                <a:latin typeface="Verdana"/>
              </a:rPr>
              <a:t>Validated</a:t>
            </a:r>
            <a:endParaRPr lang="ru-RU" sz="1000" dirty="0" smtClean="0">
              <a:solidFill>
                <a:srgbClr val="2D2D8A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Масштаб-</a:t>
            </a:r>
            <a:r>
              <a:rPr lang="ru-RU" sz="1000" dirty="0" err="1" smtClean="0">
                <a:solidFill>
                  <a:srgbClr val="2D2D8A"/>
                </a:solidFill>
                <a:latin typeface="Verdana"/>
              </a:rPr>
              <a:t>ная</a:t>
            </a: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 проверка</a:t>
            </a:r>
            <a:endParaRPr lang="en-US" sz="1000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00370" y="4835753"/>
            <a:ext cx="82304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D2D8A"/>
                </a:solidFill>
                <a:latin typeface="Verdana"/>
              </a:rPr>
              <a:t>Market </a:t>
            </a:r>
            <a:r>
              <a:rPr lang="en-US" sz="1000" dirty="0" smtClean="0">
                <a:solidFill>
                  <a:srgbClr val="2D2D8A"/>
                </a:solidFill>
                <a:latin typeface="Verdana"/>
              </a:rPr>
              <a:t>Ready</a:t>
            </a:r>
            <a:endParaRPr lang="ru-RU" sz="1000" dirty="0" smtClean="0">
              <a:solidFill>
                <a:srgbClr val="2D2D8A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2D2D8A"/>
                </a:solidFill>
                <a:latin typeface="Verdana"/>
              </a:rPr>
              <a:t>Рыноч-ное</a:t>
            </a: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 решение</a:t>
            </a:r>
            <a:r>
              <a:rPr lang="en-US" sz="1000" dirty="0" smtClean="0">
                <a:solidFill>
                  <a:srgbClr val="2D2D8A"/>
                </a:solidFill>
                <a:latin typeface="Verdana"/>
              </a:rPr>
              <a:t> </a:t>
            </a:r>
            <a:endParaRPr lang="en-US" sz="1000" dirty="0">
              <a:solidFill>
                <a:srgbClr val="2D2D8A"/>
              </a:solidFill>
              <a:latin typeface="Verdana"/>
            </a:endParaRPr>
          </a:p>
        </p:txBody>
      </p:sp>
      <p:graphicFrame>
        <p:nvGraphicFramePr>
          <p:cNvPr id="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21402"/>
              </p:ext>
            </p:extLst>
          </p:nvPr>
        </p:nvGraphicFramePr>
        <p:xfrm>
          <a:off x="1201328" y="2420888"/>
          <a:ext cx="7115088" cy="217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" name="Chart" r:id="rId3" imgW="6858135" imgH="2066850" progId="MSGraph.Chart.8">
                  <p:embed followColorScheme="full"/>
                </p:oleObj>
              </mc:Choice>
              <mc:Fallback>
                <p:oleObj name="Chart" r:id="rId3" imgW="6858135" imgH="20668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328" y="2420888"/>
                        <a:ext cx="7115088" cy="2175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0" y="3419093"/>
            <a:ext cx="12875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2D2D8A"/>
                </a:solidFill>
                <a:latin typeface="Arial" charset="0"/>
              </a:rPr>
              <a:t>Стоимость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2D2D8A"/>
                </a:solidFill>
                <a:latin typeface="Arial" charset="0"/>
              </a:rPr>
              <a:t>изобретения</a:t>
            </a:r>
            <a:endParaRPr lang="en-GB" sz="1200" b="1" i="1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924207" y="4830927"/>
            <a:ext cx="10081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D2D8A"/>
                </a:solidFill>
                <a:latin typeface="Verdana"/>
              </a:rPr>
              <a:t>Basic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D2D8A"/>
                </a:solidFill>
                <a:latin typeface="Verdana"/>
              </a:rPr>
              <a:t>Research</a:t>
            </a:r>
            <a:endParaRPr lang="ru-RU" sz="1000" dirty="0" smtClean="0">
              <a:solidFill>
                <a:srgbClr val="2D2D8A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2D2D8A"/>
                </a:solidFill>
                <a:latin typeface="Verdana"/>
              </a:rPr>
              <a:t>Фундамен</a:t>
            </a: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2D2D8A"/>
                </a:solidFill>
                <a:latin typeface="Verdana"/>
              </a:rPr>
              <a:t>тальные</a:t>
            </a: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2D2D8A"/>
                </a:solidFill>
                <a:latin typeface="Verdana"/>
              </a:rPr>
              <a:t>исследова-ния</a:t>
            </a:r>
            <a:endParaRPr lang="en-US" sz="1000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7479081" y="4829151"/>
            <a:ext cx="100784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D2D8A"/>
                </a:solidFill>
                <a:latin typeface="Verdana"/>
              </a:rPr>
              <a:t>Market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2D2D8A"/>
                </a:solidFill>
                <a:latin typeface="Verdana"/>
              </a:rPr>
              <a:t>Deployment</a:t>
            </a:r>
            <a:endParaRPr lang="ru-RU" sz="1000" dirty="0" smtClean="0">
              <a:solidFill>
                <a:srgbClr val="2D2D8A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2D2D8A"/>
                </a:solidFill>
                <a:latin typeface="Verdana"/>
              </a:rPr>
              <a:t>Внедрение продукции на рынок</a:t>
            </a:r>
            <a:endParaRPr lang="en-US" sz="1000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3118350" y="6133366"/>
            <a:ext cx="34337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2D2D8A"/>
                </a:solidFill>
                <a:latin typeface="Arial" charset="0"/>
              </a:rPr>
              <a:t>Уровень готовности технологии</a:t>
            </a:r>
            <a:r>
              <a:rPr lang="en-GB" sz="1200" b="1" i="1" dirty="0" smtClean="0">
                <a:solidFill>
                  <a:srgbClr val="2D2D8A"/>
                </a:solidFill>
                <a:latin typeface="Arial" charset="0"/>
              </a:rPr>
              <a:t> (</a:t>
            </a:r>
            <a:r>
              <a:rPr lang="ru-RU" sz="1200" b="1" i="1" dirty="0" smtClean="0">
                <a:solidFill>
                  <a:srgbClr val="2D2D8A"/>
                </a:solidFill>
                <a:latin typeface="Arial" charset="0"/>
              </a:rPr>
              <a:t>УГТ</a:t>
            </a:r>
            <a:r>
              <a:rPr lang="en-GB" sz="1200" b="1" i="1" dirty="0" smtClean="0">
                <a:solidFill>
                  <a:srgbClr val="2D2D8A"/>
                </a:solidFill>
                <a:latin typeface="Arial" charset="0"/>
              </a:rPr>
              <a:t>)</a:t>
            </a:r>
            <a:endParaRPr lang="en-GB" sz="1200" b="1" i="1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50" name="Down Arrow 24"/>
          <p:cNvSpPr/>
          <p:nvPr/>
        </p:nvSpPr>
        <p:spPr>
          <a:xfrm>
            <a:off x="5035936" y="2361618"/>
            <a:ext cx="616976" cy="87236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1" name="Down Arrow 24">
            <a:extLst>
              <a:ext uri="{FF2B5EF4-FFF2-40B4-BE49-F238E27FC236}">
                <a16:creationId xmlns:a16="http://schemas.microsoft.com/office/drawing/2014/main" id="{2F99C78D-6F0D-42D8-A25D-0FDE0A7264B1}"/>
              </a:ext>
            </a:extLst>
          </p:cNvPr>
          <p:cNvSpPr/>
          <p:nvPr/>
        </p:nvSpPr>
        <p:spPr>
          <a:xfrm>
            <a:off x="6135049" y="2122671"/>
            <a:ext cx="616976" cy="872369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  <p:sp>
        <p:nvSpPr>
          <p:cNvPr id="53" name="TextBox 14"/>
          <p:cNvSpPr txBox="1"/>
          <p:nvPr/>
        </p:nvSpPr>
        <p:spPr>
          <a:xfrm>
            <a:off x="2951351" y="6410882"/>
            <a:ext cx="40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2D2D8A"/>
                </a:solidFill>
                <a:latin typeface="Verdana" pitchFamily="34" charset="0"/>
              </a:rPr>
              <a:t>3</a:t>
            </a:r>
            <a:endParaRPr lang="en-GB" sz="2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54" name="TextBox 15"/>
          <p:cNvSpPr txBox="1"/>
          <p:nvPr/>
        </p:nvSpPr>
        <p:spPr>
          <a:xfrm>
            <a:off x="2136974" y="6410882"/>
            <a:ext cx="40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2D2D8A"/>
                </a:solidFill>
                <a:latin typeface="Verdana" pitchFamily="34" charset="0"/>
              </a:rPr>
              <a:t>2</a:t>
            </a:r>
            <a:endParaRPr lang="en-GB" sz="2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55" name="TextBox 16"/>
          <p:cNvSpPr txBox="1"/>
          <p:nvPr/>
        </p:nvSpPr>
        <p:spPr>
          <a:xfrm>
            <a:off x="1137945" y="6410882"/>
            <a:ext cx="40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2D2D8A"/>
                </a:solidFill>
                <a:latin typeface="Verdana" pitchFamily="34" charset="0"/>
              </a:rPr>
              <a:t>1</a:t>
            </a:r>
            <a:endParaRPr lang="en-GB" sz="2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3789668" y="6410882"/>
            <a:ext cx="40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2D2D8A"/>
                </a:solidFill>
                <a:latin typeface="Verdana" pitchFamily="34" charset="0"/>
              </a:rPr>
              <a:t>4</a:t>
            </a:r>
            <a:endParaRPr lang="en-GB" sz="2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57" name="TextBox 18"/>
          <p:cNvSpPr txBox="1"/>
          <p:nvPr/>
        </p:nvSpPr>
        <p:spPr>
          <a:xfrm>
            <a:off x="4362985" y="6410882"/>
            <a:ext cx="40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2D2D8A"/>
                </a:solidFill>
                <a:latin typeface="Verdana" pitchFamily="34" charset="0"/>
              </a:rPr>
              <a:t>5</a:t>
            </a:r>
            <a:endParaRPr lang="en-GB" sz="2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58" name="TextBox 19"/>
          <p:cNvSpPr txBox="1"/>
          <p:nvPr/>
        </p:nvSpPr>
        <p:spPr>
          <a:xfrm>
            <a:off x="4994731" y="6410882"/>
            <a:ext cx="40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2D2D8A"/>
                </a:solidFill>
                <a:latin typeface="Verdana" pitchFamily="34" charset="0"/>
              </a:rPr>
              <a:t>6</a:t>
            </a:r>
            <a:endParaRPr lang="en-GB" sz="2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59" name="TextBox 20"/>
          <p:cNvSpPr txBox="1"/>
          <p:nvPr/>
        </p:nvSpPr>
        <p:spPr>
          <a:xfrm>
            <a:off x="5785356" y="6410882"/>
            <a:ext cx="40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2D2D8A"/>
                </a:solidFill>
                <a:latin typeface="Verdana" pitchFamily="34" charset="0"/>
              </a:rPr>
              <a:t>7</a:t>
            </a:r>
            <a:endParaRPr lang="en-GB" sz="2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60" name="TextBox 21"/>
          <p:cNvSpPr txBox="1"/>
          <p:nvPr/>
        </p:nvSpPr>
        <p:spPr>
          <a:xfrm>
            <a:off x="6796643" y="6410882"/>
            <a:ext cx="40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2D2D8A"/>
                </a:solidFill>
                <a:latin typeface="Verdana" pitchFamily="34" charset="0"/>
              </a:rPr>
              <a:t>8</a:t>
            </a:r>
            <a:endParaRPr lang="en-GB" sz="2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61" name="TextBox 22"/>
          <p:cNvSpPr txBox="1"/>
          <p:nvPr/>
        </p:nvSpPr>
        <p:spPr>
          <a:xfrm>
            <a:off x="7635387" y="6410882"/>
            <a:ext cx="40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2D2D8A"/>
                </a:solidFill>
                <a:latin typeface="Verdana" pitchFamily="34" charset="0"/>
              </a:rPr>
              <a:t>9</a:t>
            </a:r>
            <a:endParaRPr lang="en-GB" sz="2400" b="1" dirty="0">
              <a:solidFill>
                <a:srgbClr val="2D2D8A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 bwMode="auto">
          <a:xfrm>
            <a:off x="603702" y="836712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Уровень готовности технологии в Н2020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62880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54AA4"/>
                </a:solidFill>
              </a:rPr>
              <a:t>TRL 1</a:t>
            </a:r>
            <a:r>
              <a:rPr lang="en-US" dirty="0">
                <a:solidFill>
                  <a:srgbClr val="254AA4"/>
                </a:solidFill>
              </a:rPr>
              <a:t> – Basic principles </a:t>
            </a:r>
            <a:r>
              <a:rPr lang="en-US" dirty="0" smtClean="0">
                <a:solidFill>
                  <a:srgbClr val="254AA4"/>
                </a:solidFill>
              </a:rPr>
              <a:t>observed</a:t>
            </a:r>
            <a:r>
              <a:rPr lang="ru-RU" dirty="0" smtClean="0">
                <a:solidFill>
                  <a:srgbClr val="254AA4"/>
                </a:solidFill>
              </a:rPr>
              <a:t> - сформулированы фундаментальные принципы</a:t>
            </a:r>
            <a:endParaRPr lang="en-US" dirty="0">
              <a:solidFill>
                <a:srgbClr val="254AA4"/>
              </a:solidFill>
            </a:endParaRPr>
          </a:p>
          <a:p>
            <a:r>
              <a:rPr lang="en-US" b="1" dirty="0">
                <a:solidFill>
                  <a:srgbClr val="254AA4"/>
                </a:solidFill>
              </a:rPr>
              <a:t>TRL 2</a:t>
            </a:r>
            <a:r>
              <a:rPr lang="en-US" dirty="0">
                <a:solidFill>
                  <a:srgbClr val="254AA4"/>
                </a:solidFill>
              </a:rPr>
              <a:t> – Technology concept </a:t>
            </a:r>
            <a:r>
              <a:rPr lang="en-US" dirty="0" smtClean="0">
                <a:solidFill>
                  <a:srgbClr val="254AA4"/>
                </a:solidFill>
              </a:rPr>
              <a:t>formulated</a:t>
            </a:r>
            <a:r>
              <a:rPr lang="ru-RU" dirty="0" smtClean="0">
                <a:solidFill>
                  <a:srgbClr val="254AA4"/>
                </a:solidFill>
              </a:rPr>
              <a:t> - сформулирована концепция технологии</a:t>
            </a:r>
            <a:endParaRPr lang="en-US" dirty="0">
              <a:solidFill>
                <a:srgbClr val="254AA4"/>
              </a:solidFill>
            </a:endParaRPr>
          </a:p>
          <a:p>
            <a:r>
              <a:rPr lang="en-US" b="1" dirty="0">
                <a:solidFill>
                  <a:srgbClr val="254AA4"/>
                </a:solidFill>
              </a:rPr>
              <a:t>TRL 3</a:t>
            </a:r>
            <a:r>
              <a:rPr lang="en-US" dirty="0">
                <a:solidFill>
                  <a:srgbClr val="254AA4"/>
                </a:solidFill>
              </a:rPr>
              <a:t> – Experimental proof of </a:t>
            </a:r>
            <a:r>
              <a:rPr lang="en-US" dirty="0" smtClean="0">
                <a:solidFill>
                  <a:srgbClr val="254AA4"/>
                </a:solidFill>
              </a:rPr>
              <a:t>concept</a:t>
            </a:r>
            <a:r>
              <a:rPr lang="ru-RU" dirty="0" smtClean="0">
                <a:solidFill>
                  <a:srgbClr val="254AA4"/>
                </a:solidFill>
              </a:rPr>
              <a:t> - концепция экспериментально подтверждена</a:t>
            </a:r>
            <a:endParaRPr lang="en-US" dirty="0">
              <a:solidFill>
                <a:srgbClr val="254AA4"/>
              </a:solidFill>
            </a:endParaRPr>
          </a:p>
          <a:p>
            <a:r>
              <a:rPr lang="en-US" b="1" dirty="0">
                <a:solidFill>
                  <a:srgbClr val="254AA4"/>
                </a:solidFill>
              </a:rPr>
              <a:t>TRL 4</a:t>
            </a:r>
            <a:r>
              <a:rPr lang="en-US" dirty="0">
                <a:solidFill>
                  <a:srgbClr val="254AA4"/>
                </a:solidFill>
              </a:rPr>
              <a:t> – Technology validated in </a:t>
            </a:r>
            <a:r>
              <a:rPr lang="en-US" dirty="0" smtClean="0">
                <a:solidFill>
                  <a:srgbClr val="254AA4"/>
                </a:solidFill>
              </a:rPr>
              <a:t>lab</a:t>
            </a:r>
            <a:r>
              <a:rPr lang="ru-RU" dirty="0" smtClean="0">
                <a:solidFill>
                  <a:srgbClr val="254AA4"/>
                </a:solidFill>
              </a:rPr>
              <a:t> - технология прошла лабораторную проверку</a:t>
            </a:r>
            <a:endParaRPr lang="en-US" dirty="0">
              <a:solidFill>
                <a:srgbClr val="254AA4"/>
              </a:solidFill>
            </a:endParaRPr>
          </a:p>
          <a:p>
            <a:r>
              <a:rPr lang="en-US" b="1" dirty="0">
                <a:solidFill>
                  <a:srgbClr val="254AA4"/>
                </a:solidFill>
              </a:rPr>
              <a:t>TRL 5</a:t>
            </a:r>
            <a:r>
              <a:rPr lang="en-US" dirty="0">
                <a:solidFill>
                  <a:srgbClr val="254AA4"/>
                </a:solidFill>
              </a:rPr>
              <a:t> – Technology validated in relevant environment (industrially relevant environment in the case of key enabling technologies</a:t>
            </a:r>
            <a:r>
              <a:rPr lang="en-US" dirty="0" smtClean="0">
                <a:solidFill>
                  <a:srgbClr val="254AA4"/>
                </a:solidFill>
              </a:rPr>
              <a:t>)</a:t>
            </a:r>
            <a:r>
              <a:rPr lang="ru-RU" dirty="0" smtClean="0">
                <a:solidFill>
                  <a:srgbClr val="254AA4"/>
                </a:solidFill>
              </a:rPr>
              <a:t> – технология прошла экспериментальную проверку в промышленных условиях</a:t>
            </a:r>
            <a:endParaRPr lang="en-US" dirty="0">
              <a:solidFill>
                <a:srgbClr val="254AA4"/>
              </a:solidFill>
            </a:endParaRPr>
          </a:p>
          <a:p>
            <a:r>
              <a:rPr lang="en-US" b="1" dirty="0">
                <a:solidFill>
                  <a:srgbClr val="254AA4"/>
                </a:solidFill>
              </a:rPr>
              <a:t>TRL 6</a:t>
            </a:r>
            <a:r>
              <a:rPr lang="en-US" dirty="0">
                <a:solidFill>
                  <a:srgbClr val="254AA4"/>
                </a:solidFill>
              </a:rPr>
              <a:t> – Technology demonstrated in relevant environment (industrially relevant environment in the case of key enabling technologies</a:t>
            </a:r>
            <a:r>
              <a:rPr lang="en-US" dirty="0" smtClean="0">
                <a:solidFill>
                  <a:srgbClr val="254AA4"/>
                </a:solidFill>
              </a:rPr>
              <a:t>)</a:t>
            </a:r>
            <a:r>
              <a:rPr lang="ru-RU" dirty="0">
                <a:solidFill>
                  <a:srgbClr val="254AA4"/>
                </a:solidFill>
              </a:rPr>
              <a:t> - технология </a:t>
            </a:r>
            <a:r>
              <a:rPr lang="ru-RU" dirty="0" smtClean="0">
                <a:solidFill>
                  <a:srgbClr val="254AA4"/>
                </a:solidFill>
              </a:rPr>
              <a:t>продемонстрирована в </a:t>
            </a:r>
            <a:r>
              <a:rPr lang="ru-RU" dirty="0">
                <a:solidFill>
                  <a:srgbClr val="254AA4"/>
                </a:solidFill>
              </a:rPr>
              <a:t>промышленных условиях</a:t>
            </a:r>
            <a:endParaRPr lang="en-US" dirty="0">
              <a:solidFill>
                <a:srgbClr val="254AA4"/>
              </a:solidFill>
            </a:endParaRPr>
          </a:p>
          <a:p>
            <a:r>
              <a:rPr lang="en-US" b="1" dirty="0">
                <a:solidFill>
                  <a:srgbClr val="254AA4"/>
                </a:solidFill>
              </a:rPr>
              <a:t>TRL 7</a:t>
            </a:r>
            <a:r>
              <a:rPr lang="en-US" dirty="0">
                <a:solidFill>
                  <a:srgbClr val="254AA4"/>
                </a:solidFill>
              </a:rPr>
              <a:t> – System prototype demonstration in operational </a:t>
            </a:r>
            <a:r>
              <a:rPr lang="en-US" dirty="0" smtClean="0">
                <a:solidFill>
                  <a:srgbClr val="254AA4"/>
                </a:solidFill>
              </a:rPr>
              <a:t>environment</a:t>
            </a:r>
            <a:r>
              <a:rPr lang="ru-RU" dirty="0" smtClean="0">
                <a:solidFill>
                  <a:srgbClr val="254AA4"/>
                </a:solidFill>
              </a:rPr>
              <a:t> – продемонстрирован прототип системы</a:t>
            </a:r>
            <a:endParaRPr lang="en-US" dirty="0">
              <a:solidFill>
                <a:srgbClr val="254AA4"/>
              </a:solidFill>
            </a:endParaRPr>
          </a:p>
          <a:p>
            <a:r>
              <a:rPr lang="en-US" b="1" dirty="0">
                <a:solidFill>
                  <a:srgbClr val="254AA4"/>
                </a:solidFill>
              </a:rPr>
              <a:t>TRL 8</a:t>
            </a:r>
            <a:r>
              <a:rPr lang="en-US" dirty="0">
                <a:solidFill>
                  <a:srgbClr val="254AA4"/>
                </a:solidFill>
              </a:rPr>
              <a:t> – System complete and </a:t>
            </a:r>
            <a:r>
              <a:rPr lang="en-US" dirty="0" smtClean="0">
                <a:solidFill>
                  <a:srgbClr val="254AA4"/>
                </a:solidFill>
              </a:rPr>
              <a:t>qualified</a:t>
            </a:r>
            <a:r>
              <a:rPr lang="ru-RU" dirty="0" smtClean="0">
                <a:solidFill>
                  <a:srgbClr val="254AA4"/>
                </a:solidFill>
              </a:rPr>
              <a:t> – система сертифицирована</a:t>
            </a:r>
            <a:endParaRPr lang="en-US" dirty="0">
              <a:solidFill>
                <a:srgbClr val="254AA4"/>
              </a:solidFill>
            </a:endParaRPr>
          </a:p>
          <a:p>
            <a:r>
              <a:rPr lang="en-US" b="1" dirty="0">
                <a:solidFill>
                  <a:srgbClr val="254AA4"/>
                </a:solidFill>
              </a:rPr>
              <a:t>TRL 9</a:t>
            </a:r>
            <a:r>
              <a:rPr lang="en-US" dirty="0">
                <a:solidFill>
                  <a:srgbClr val="254AA4"/>
                </a:solidFill>
              </a:rPr>
              <a:t> – Actual system proven in operational environment (competitive manufacturing in the case of key enabling technologies; or in space</a:t>
            </a:r>
            <a:r>
              <a:rPr lang="en-US" dirty="0" smtClean="0">
                <a:solidFill>
                  <a:srgbClr val="254AA4"/>
                </a:solidFill>
              </a:rPr>
              <a:t>)</a:t>
            </a:r>
            <a:r>
              <a:rPr lang="ru-RU" dirty="0" smtClean="0">
                <a:solidFill>
                  <a:srgbClr val="254AA4"/>
                </a:solidFill>
              </a:rPr>
              <a:t> – система находится в промышленной эксплуатации</a:t>
            </a:r>
            <a:endParaRPr lang="en-US" dirty="0">
              <a:solidFill>
                <a:srgbClr val="254A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84976" cy="503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 bwMode="auto">
          <a:xfrm>
            <a:off x="467571" y="1052736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Правила управления интеллектуальной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собственностью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529235" y="2564904"/>
            <a:ext cx="55549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Правила управления ИС в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Горизонт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2020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можно найти в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AutoNum type="romanLcParenBoth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Правила для участников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AutoNum type="romanLcParenBoth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lang="ru-RU" sz="2000" kern="0" dirty="0" smtClean="0">
                <a:latin typeface="Verdana"/>
              </a:rPr>
              <a:t>типовое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Грантовое соглашение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AutoNum type="romanLcParenBoth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соответствующая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lang="ru-RU" sz="2000" b="1" kern="0" dirty="0" smtClean="0">
                <a:latin typeface="Verdana"/>
              </a:rPr>
              <a:t>рабочая программа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описание темы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AutoNum type="romanLcParenBoth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Где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найти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Портал для участников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1" y="2492896"/>
            <a:ext cx="2160267" cy="3941515"/>
          </a:xfrm>
          <a:prstGeom prst="roundRect">
            <a:avLst>
              <a:gd name="adj" fmla="val 16667"/>
            </a:avLst>
          </a:prstGeom>
          <a:ln>
            <a:solidFill>
              <a:srgbClr val="FFFFFF">
                <a:lumMod val="65000"/>
              </a:srgb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/>
          <p:cNvSpPr txBox="1">
            <a:spLocks/>
          </p:cNvSpPr>
          <p:nvPr/>
        </p:nvSpPr>
        <p:spPr bwMode="auto">
          <a:xfrm>
            <a:off x="407108" y="1268760"/>
            <a:ext cx="82296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Словарь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457200" y="2422684"/>
            <a:ext cx="8229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Ключевые термины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 контексте проектов Горизонт 2020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lvl="0">
              <a:defRPr/>
            </a:pPr>
            <a:r>
              <a:rPr lang="ru-RU" kern="0" dirty="0" smtClean="0">
                <a:latin typeface="Verdana"/>
              </a:rPr>
              <a:t>Исходные данные (</a:t>
            </a:r>
            <a:r>
              <a:rPr lang="en-US" kern="0" dirty="0" smtClean="0">
                <a:latin typeface="Verdana"/>
              </a:rPr>
              <a:t>Background</a:t>
            </a:r>
            <a:r>
              <a:rPr lang="ru-RU" kern="0" dirty="0" smtClean="0">
                <a:latin typeface="Verdana"/>
              </a:rPr>
              <a:t>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Результаты (</a:t>
            </a:r>
            <a:r>
              <a:rPr lang="en-US" kern="0" dirty="0" smtClean="0">
                <a:solidFill>
                  <a:srgbClr val="FFC000"/>
                </a:solidFill>
                <a:latin typeface="Verdana"/>
              </a:rPr>
              <a:t>Results</a:t>
            </a:r>
            <a:r>
              <a:rPr lang="ru-RU" kern="0" dirty="0" smtClean="0">
                <a:solidFill>
                  <a:srgbClr val="FFC000"/>
                </a:solidFill>
                <a:latin typeface="Verdana"/>
              </a:rPr>
              <a:t>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Использование (</a:t>
            </a:r>
            <a:r>
              <a:rPr lang="en-US" kern="0" dirty="0" smtClean="0">
                <a:solidFill>
                  <a:srgbClr val="FFC000"/>
                </a:solidFill>
                <a:latin typeface="Verdana"/>
              </a:rPr>
              <a:t>Exploitation</a:t>
            </a:r>
            <a:r>
              <a:rPr lang="ru-RU" kern="0" dirty="0" smtClean="0">
                <a:solidFill>
                  <a:srgbClr val="FFC000"/>
                </a:solidFill>
                <a:latin typeface="Verdana"/>
              </a:rPr>
              <a:t>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Распространение (</a:t>
            </a:r>
            <a:r>
              <a:rPr lang="en-US" kern="0" dirty="0" smtClean="0">
                <a:latin typeface="Verdana"/>
              </a:rPr>
              <a:t>Dissemination</a:t>
            </a:r>
            <a:r>
              <a:rPr lang="ru-RU" kern="0" dirty="0" smtClean="0">
                <a:latin typeface="Verdana"/>
              </a:rPr>
              <a:t>)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lvl="0"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Права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пользования (</a:t>
            </a:r>
            <a:r>
              <a:rPr lang="en-US" kern="0" dirty="0" smtClean="0">
                <a:latin typeface="Verdana"/>
              </a:rPr>
              <a:t>Access rights</a:t>
            </a:r>
            <a:r>
              <a:rPr lang="ru-RU" kern="0" dirty="0" smtClean="0">
                <a:latin typeface="Verdana"/>
              </a:rPr>
              <a:t>)</a:t>
            </a:r>
            <a:endParaRPr lang="en-US" kern="0" dirty="0">
              <a:latin typeface="Verdan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292080" y="3883106"/>
            <a:ext cx="3113760" cy="1995963"/>
          </a:xfrm>
          <a:prstGeom prst="roundRect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152" y="4019953"/>
            <a:ext cx="2736304" cy="1673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Foliennummernplatzhalt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74B65C1-03ED-4494-8659-0EFC9B258DA1}" type="slidenum">
              <a:rPr lang="de-DE" altLang="de-DE" sz="1200">
                <a:solidFill>
                  <a:srgbClr val="898989"/>
                </a:solidFill>
              </a:rPr>
              <a:pPr eaLnBrk="1" hangingPunct="1"/>
              <a:t>15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68314" y="1412777"/>
            <a:ext cx="8229600" cy="936625"/>
          </a:xfrm>
        </p:spPr>
        <p:txBody>
          <a:bodyPr/>
          <a:lstStyle/>
          <a:p>
            <a:r>
              <a:rPr lang="ru-RU" altLang="de-DE" sz="2800" b="1" dirty="0" smtClean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Интеллектуальная собственность</a:t>
            </a:r>
            <a:r>
              <a:rPr lang="en-US" altLang="de-DE" sz="2800" b="1" dirty="0" smtClean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de-DE" sz="2800" dirty="0">
                <a:solidFill>
                  <a:srgbClr val="FFC000"/>
                </a:solidFill>
                <a:ea typeface="ＭＳ Ｐゴシック" pitchFamily="34" charset="-128"/>
              </a:rPr>
              <a:t>v</a:t>
            </a:r>
            <a:r>
              <a:rPr lang="en-US" altLang="de-DE" sz="2800" b="1" dirty="0" smtClean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s </a:t>
            </a:r>
            <a:r>
              <a:rPr lang="ru-RU" altLang="de-DE" sz="2800" b="1" dirty="0" smtClean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Права на интеллектуальную собственность</a:t>
            </a:r>
            <a:endParaRPr lang="en-US" altLang="de-DE" sz="2800" b="1" dirty="0">
              <a:solidFill>
                <a:srgbClr val="FFC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>
                <a:latin typeface="Arial" pitchFamily="34" charset="0"/>
                <a:ea typeface="ＭＳ Ｐゴシック" pitchFamily="34" charset="-128"/>
              </a:rPr>
              <a:t>Intellectual Property (IP)	</a:t>
            </a:r>
          </a:p>
        </p:txBody>
      </p:sp>
      <p:sp>
        <p:nvSpPr>
          <p:cNvPr id="23555" name="Inhaltsplatzhalter 2"/>
          <p:cNvSpPr txBox="1">
            <a:spLocks/>
          </p:cNvSpPr>
          <p:nvPr/>
        </p:nvSpPr>
        <p:spPr bwMode="auto">
          <a:xfrm>
            <a:off x="5148264" y="2492377"/>
            <a:ext cx="35512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Ø"/>
            </a:pPr>
            <a:r>
              <a:rPr lang="en-US" altLang="de-DE" sz="2000"/>
              <a:t>Intellectual property rights (IPR)	</a:t>
            </a:r>
          </a:p>
        </p:txBody>
      </p:sp>
      <p:sp>
        <p:nvSpPr>
          <p:cNvPr id="5" name="Rechteck 4"/>
          <p:cNvSpPr/>
          <p:nvPr/>
        </p:nvSpPr>
        <p:spPr>
          <a:xfrm>
            <a:off x="5148264" y="2492377"/>
            <a:ext cx="3551237" cy="3889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68313" y="2492377"/>
            <a:ext cx="3324225" cy="3889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feld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3" y="4022183"/>
            <a:ext cx="633507" cy="64633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ea typeface="+mn-ea"/>
              </a:rPr>
              <a:t> </a:t>
            </a:r>
          </a:p>
        </p:txBody>
      </p:sp>
      <p:pic>
        <p:nvPicPr>
          <p:cNvPr id="23559" name="Picture 3" descr="C:\Users\Michele\Desktop\invention-153341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3429000"/>
            <a:ext cx="2263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C:\Users\Michele\Desktop\contract-1481586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343275"/>
            <a:ext cx="23399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5"/>
          <p:cNvSpPr txBox="1">
            <a:spLocks/>
          </p:cNvSpPr>
          <p:nvPr/>
        </p:nvSpPr>
        <p:spPr bwMode="auto">
          <a:xfrm>
            <a:off x="461301" y="1124744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Определения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(I)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95288" y="1844824"/>
            <a:ext cx="8280400" cy="4464496"/>
          </a:xfrm>
          <a:prstGeom prst="roundRect">
            <a:avLst>
              <a:gd name="adj" fmla="val 8801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feld 8"/>
          <p:cNvSpPr txBox="1">
            <a:spLocks noChangeArrowheads="1"/>
          </p:cNvSpPr>
          <p:nvPr/>
        </p:nvSpPr>
        <p:spPr bwMode="auto">
          <a:xfrm>
            <a:off x="891129" y="1916832"/>
            <a:ext cx="71294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500" b="1" dirty="0" smtClean="0">
                <a:solidFill>
                  <a:srgbClr val="0F5494"/>
                </a:solidFill>
                <a:latin typeface="Verdana"/>
              </a:rPr>
              <a:t>Исходные данные</a:t>
            </a:r>
            <a:endParaRPr lang="en-GB" sz="1500" b="1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Материальный или нематериальный актив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данные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ноу-хау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информация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)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,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которым обладают партнеры проекта до вступления в соглашение включает ИС как авторское право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патенты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/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заявки на патент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поданные до доступа к соглашению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).</a:t>
            </a:r>
            <a:endParaRPr lang="en-GB" sz="1500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endParaRPr lang="en-GB" sz="1500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Например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: </a:t>
            </a:r>
            <a:r>
              <a:rPr lang="ru-RU" sz="1500" i="1" dirty="0" smtClean="0">
                <a:solidFill>
                  <a:srgbClr val="0F5494"/>
                </a:solidFill>
                <a:latin typeface="Verdana"/>
              </a:rPr>
              <a:t>прототипы</a:t>
            </a:r>
            <a:r>
              <a:rPr lang="en-GB" sz="1500" i="1" dirty="0" smtClean="0">
                <a:solidFill>
                  <a:srgbClr val="0F5494"/>
                </a:solidFill>
                <a:latin typeface="Verdana"/>
              </a:rPr>
              <a:t>; </a:t>
            </a:r>
            <a:r>
              <a:rPr lang="ru-RU" sz="1500" i="1" dirty="0" smtClean="0">
                <a:solidFill>
                  <a:srgbClr val="0F5494"/>
                </a:solidFill>
                <a:latin typeface="Verdana"/>
              </a:rPr>
              <a:t>колонии клеток</a:t>
            </a:r>
            <a:r>
              <a:rPr lang="en-GB" sz="1500" i="1" dirty="0" smtClean="0">
                <a:solidFill>
                  <a:srgbClr val="0F5494"/>
                </a:solidFill>
                <a:latin typeface="Verdana"/>
              </a:rPr>
              <a:t>; </a:t>
            </a:r>
            <a:r>
              <a:rPr lang="ru-RU" sz="1500" i="1" dirty="0" smtClean="0">
                <a:solidFill>
                  <a:srgbClr val="0F5494"/>
                </a:solidFill>
                <a:latin typeface="Verdana"/>
              </a:rPr>
              <a:t>права на базы данных</a:t>
            </a:r>
            <a:r>
              <a:rPr lang="en-GB" sz="1500" i="1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i="1" dirty="0" smtClean="0">
                <a:solidFill>
                  <a:srgbClr val="0F5494"/>
                </a:solidFill>
                <a:latin typeface="Verdana"/>
              </a:rPr>
              <a:t>лицензии с правом сублицензий</a:t>
            </a:r>
            <a:endParaRPr lang="en-GB" sz="1500" i="1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endParaRPr lang="en-GB" sz="1500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Партнеры проекта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500" dirty="0" smtClean="0">
                <a:solidFill>
                  <a:srgbClr val="FFC000"/>
                </a:solidFill>
                <a:latin typeface="Verdana"/>
              </a:rPr>
              <a:t>должны</a:t>
            </a:r>
            <a:r>
              <a:rPr lang="en-GB" sz="1500" dirty="0" smtClean="0">
                <a:solidFill>
                  <a:srgbClr val="FFC000"/>
                </a:solidFill>
                <a:latin typeface="Verdana"/>
              </a:rPr>
              <a:t> </a:t>
            </a:r>
            <a:r>
              <a:rPr lang="ru-RU" sz="1500" dirty="0" smtClean="0">
                <a:solidFill>
                  <a:srgbClr val="FFC000"/>
                </a:solidFill>
                <a:latin typeface="Verdana"/>
              </a:rPr>
              <a:t>указать свои исходные данные в письменном виде</a:t>
            </a:r>
            <a:endParaRPr lang="en-GB" sz="1500" dirty="0">
              <a:solidFill>
                <a:srgbClr val="FFC000"/>
              </a:solidFill>
              <a:latin typeface="Verdana"/>
            </a:endParaRPr>
          </a:p>
          <a:p>
            <a:pPr eaLnBrk="1" hangingPunct="1"/>
            <a:endParaRPr lang="en-GB" sz="150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Textfeld 9"/>
          <p:cNvSpPr txBox="1">
            <a:spLocks noChangeArrowheads="1"/>
          </p:cNvSpPr>
          <p:nvPr/>
        </p:nvSpPr>
        <p:spPr bwMode="auto">
          <a:xfrm>
            <a:off x="910915" y="4365104"/>
            <a:ext cx="596797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500" b="1" dirty="0" smtClean="0">
              <a:solidFill>
                <a:srgbClr val="FFC000"/>
              </a:solidFill>
              <a:latin typeface="Verdana"/>
            </a:endParaRPr>
          </a:p>
          <a:p>
            <a:pPr eaLnBrk="1" hangingPunct="1"/>
            <a:r>
              <a:rPr lang="ru-RU" sz="1500" b="1" dirty="0" smtClean="0">
                <a:solidFill>
                  <a:srgbClr val="FFC000"/>
                </a:solidFill>
                <a:latin typeface="Verdana"/>
              </a:rPr>
              <a:t>Результаты</a:t>
            </a:r>
            <a:endParaRPr lang="en-GB" sz="1500" b="1" dirty="0">
              <a:solidFill>
                <a:srgbClr val="FFC000"/>
              </a:solidFill>
              <a:latin typeface="Verdana"/>
            </a:endParaRPr>
          </a:p>
          <a:p>
            <a:pPr eaLnBrk="1" hangingPunct="1"/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Все результаты, которые созданы в проекте, подлежащие или не подлежащие защите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.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Такими результат</a:t>
            </a:r>
            <a:r>
              <a:rPr lang="ru-RU" sz="1500" dirty="0">
                <a:solidFill>
                  <a:srgbClr val="0F5494"/>
                </a:solidFill>
                <a:latin typeface="Verdana"/>
              </a:rPr>
              <a:t>а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ми могут быть объекты авторского права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права на дизайн или патент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торговые марки и др.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принадлежащие партнерам, которые их создали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.</a:t>
            </a:r>
            <a:endParaRPr lang="en-GB" sz="1500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endParaRPr lang="en-GB" sz="1500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n-GB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15" name="Gruppieren 7"/>
          <p:cNvGrpSpPr>
            <a:grpSpLocks/>
          </p:cNvGrpSpPr>
          <p:nvPr/>
        </p:nvGrpSpPr>
        <p:grpSpPr bwMode="auto">
          <a:xfrm>
            <a:off x="6828073" y="5341319"/>
            <a:ext cx="2159472" cy="1455221"/>
            <a:chOff x="6228184" y="4077072"/>
            <a:chExt cx="2387568" cy="1950328"/>
          </a:xfrm>
        </p:grpSpPr>
        <p:sp>
          <p:nvSpPr>
            <p:cNvPr id="16" name="Abgerundetes Rechteck 15"/>
            <p:cNvSpPr/>
            <p:nvPr/>
          </p:nvSpPr>
          <p:spPr>
            <a:xfrm>
              <a:off x="6228184" y="4077072"/>
              <a:ext cx="2387568" cy="1950328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2663" y="4241996"/>
              <a:ext cx="2179777" cy="1635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88640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/>
          <p:cNvSpPr txBox="1">
            <a:spLocks/>
          </p:cNvSpPr>
          <p:nvPr/>
        </p:nvSpPr>
        <p:spPr bwMode="auto">
          <a:xfrm>
            <a:off x="395288" y="1196752"/>
            <a:ext cx="8229600" cy="6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Определения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(II)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95288" y="2204864"/>
            <a:ext cx="8280400" cy="4248472"/>
          </a:xfrm>
          <a:prstGeom prst="roundRect">
            <a:avLst>
              <a:gd name="adj" fmla="val 5782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feld 8"/>
          <p:cNvSpPr txBox="1">
            <a:spLocks noChangeArrowheads="1"/>
          </p:cNvSpPr>
          <p:nvPr/>
        </p:nvSpPr>
        <p:spPr bwMode="auto">
          <a:xfrm>
            <a:off x="790374" y="2628634"/>
            <a:ext cx="7129462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500" b="1" dirty="0" smtClean="0">
                <a:solidFill>
                  <a:srgbClr val="0F5494"/>
                </a:solidFill>
                <a:latin typeface="Verdana"/>
              </a:rPr>
              <a:t>Права пользования</a:t>
            </a:r>
            <a:endParaRPr lang="en-GB" sz="1500" b="1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Права пользователя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вкл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.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лицензии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)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на результаты или исходные данные партнеров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.</a:t>
            </a:r>
            <a:endParaRPr lang="en-GB" sz="1500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endParaRPr lang="en-GB" sz="1500" b="1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r>
              <a:rPr lang="ru-RU" sz="1500" b="1" dirty="0" smtClean="0">
                <a:solidFill>
                  <a:srgbClr val="FFC000"/>
                </a:solidFill>
                <a:latin typeface="Verdana"/>
              </a:rPr>
              <a:t>Использование</a:t>
            </a:r>
            <a:endParaRPr lang="en-GB" sz="1500" dirty="0">
              <a:solidFill>
                <a:srgbClr val="FFC000"/>
              </a:solidFill>
              <a:latin typeface="Verdana"/>
            </a:endParaRPr>
          </a:p>
          <a:p>
            <a:pPr eaLnBrk="1" hangingPunct="1"/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Использование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прямо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/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косвенно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)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результатов в исследованиях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которые </a:t>
            </a:r>
            <a:r>
              <a:rPr lang="ru-RU" sz="1500" b="1" dirty="0" smtClean="0">
                <a:solidFill>
                  <a:srgbClr val="0F5494"/>
                </a:solidFill>
                <a:latin typeface="Verdana"/>
              </a:rPr>
              <a:t>не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 являются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частью проекта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а также использование для дальнейшей разработки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создания и продажи продукта или процесса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.</a:t>
            </a:r>
            <a:endParaRPr lang="en-GB" sz="1500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endParaRPr lang="en-GB" sz="1500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r>
              <a:rPr lang="ru-RU" sz="1500" b="1" dirty="0" smtClean="0">
                <a:solidFill>
                  <a:srgbClr val="0F5494"/>
                </a:solidFill>
                <a:latin typeface="Verdana"/>
              </a:rPr>
              <a:t>Распространение</a:t>
            </a:r>
            <a:endParaRPr lang="en-GB" sz="1500" b="1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Способы которыми результаты иссделований</a:t>
            </a:r>
            <a:r>
              <a:rPr lang="en-GB" sz="1500" dirty="0">
                <a:solidFill>
                  <a:srgbClr val="0F5494"/>
                </a:solidFill>
                <a:latin typeface="Verdana"/>
              </a:rPr>
              <a:t/>
            </a:r>
            <a:br>
              <a:rPr lang="en-GB" sz="1500" dirty="0">
                <a:solidFill>
                  <a:srgbClr val="0F5494"/>
                </a:solidFill>
                <a:latin typeface="Verdana"/>
              </a:rPr>
            </a:b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представляются общественности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.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Официальные</a:t>
            </a:r>
          </a:p>
          <a:p>
            <a:pPr eaLnBrk="1" hangingPunct="1"/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издания 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(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например, публикации патентов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) </a:t>
            </a:r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не</a:t>
            </a:r>
          </a:p>
          <a:p>
            <a:pPr eaLnBrk="1" hangingPunct="1"/>
            <a:r>
              <a:rPr lang="ru-RU" sz="1500" dirty="0" smtClean="0">
                <a:solidFill>
                  <a:srgbClr val="0F5494"/>
                </a:solidFill>
                <a:latin typeface="Verdana"/>
              </a:rPr>
              <a:t>считаются за распространение</a:t>
            </a:r>
            <a:r>
              <a:rPr lang="en-GB" sz="1500" dirty="0" smtClean="0">
                <a:solidFill>
                  <a:srgbClr val="0F5494"/>
                </a:solidFill>
                <a:latin typeface="Verdana"/>
              </a:rPr>
              <a:t>.</a:t>
            </a:r>
            <a:endParaRPr lang="en-GB" sz="1500" dirty="0">
              <a:solidFill>
                <a:srgbClr val="0F5494"/>
              </a:solidFill>
              <a:latin typeface="Verdana"/>
            </a:endParaRPr>
          </a:p>
          <a:p>
            <a:pPr eaLnBrk="1" hangingPunct="1"/>
            <a:endParaRPr lang="en-GB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13" name="Gruppieren 9"/>
          <p:cNvGrpSpPr>
            <a:grpSpLocks/>
          </p:cNvGrpSpPr>
          <p:nvPr/>
        </p:nvGrpSpPr>
        <p:grpSpPr bwMode="auto">
          <a:xfrm>
            <a:off x="6300788" y="4965235"/>
            <a:ext cx="1998662" cy="1032196"/>
            <a:chOff x="6228184" y="4077072"/>
            <a:chExt cx="2387568" cy="1950328"/>
          </a:xfrm>
        </p:grpSpPr>
        <p:sp>
          <p:nvSpPr>
            <p:cNvPr id="14" name="Abgerundetes Rechteck 13"/>
            <p:cNvSpPr/>
            <p:nvPr/>
          </p:nvSpPr>
          <p:spPr>
            <a:xfrm>
              <a:off x="6228184" y="4077072"/>
              <a:ext cx="2387568" cy="1950328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2663" y="4241996"/>
              <a:ext cx="2179777" cy="16352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88640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457199" y="1196752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Коммуникация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действий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vs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распространение результатов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27" name="Inhaltsplatzhalter 19"/>
          <p:cNvSpPr txBox="1">
            <a:spLocks/>
          </p:cNvSpPr>
          <p:nvPr/>
        </p:nvSpPr>
        <p:spPr bwMode="auto">
          <a:xfrm>
            <a:off x="457200" y="2348880"/>
            <a:ext cx="8229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anose="05000000000000000000" pitchFamily="2" charset="2"/>
              <a:buChar char="Ø"/>
              <a:defRPr sz="20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800" b="0">
                <a:solidFill>
                  <a:srgbClr val="0F5494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8" name="Group 7"/>
          <p:cNvGrpSpPr/>
          <p:nvPr/>
        </p:nvGrpSpPr>
        <p:grpSpPr>
          <a:xfrm>
            <a:off x="784177" y="3933056"/>
            <a:ext cx="7344816" cy="914400"/>
            <a:chOff x="870991" y="4293096"/>
            <a:chExt cx="7344816" cy="914400"/>
          </a:xfrm>
        </p:grpSpPr>
        <p:sp>
          <p:nvSpPr>
            <p:cNvPr id="29" name="Rectangle 3"/>
            <p:cNvSpPr/>
            <p:nvPr/>
          </p:nvSpPr>
          <p:spPr>
            <a:xfrm>
              <a:off x="870991" y="4293096"/>
              <a:ext cx="7344816" cy="9144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13317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TextBox 6"/>
            <p:cNvSpPr txBox="1"/>
            <p:nvPr/>
          </p:nvSpPr>
          <p:spPr>
            <a:xfrm>
              <a:off x="2483768" y="4581128"/>
              <a:ext cx="4032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</a:rPr>
                <a:t>Проект</a:t>
              </a:r>
              <a:endPara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31" name="Right Arrow 9"/>
          <p:cNvSpPr/>
          <p:nvPr/>
        </p:nvSpPr>
        <p:spPr>
          <a:xfrm>
            <a:off x="2988838" y="2744550"/>
            <a:ext cx="5400600" cy="531141"/>
          </a:xfrm>
          <a:prstGeom prst="rightArrow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1403648" y="5317914"/>
            <a:ext cx="2287961" cy="2616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F5494"/>
                </a:solidFill>
                <a:latin typeface="Verdana"/>
              </a:rPr>
              <a:t>Первые результаты проекта</a:t>
            </a:r>
            <a:endParaRPr lang="en-GB" sz="1100" dirty="0">
              <a:solidFill>
                <a:srgbClr val="0F5494"/>
              </a:solidFill>
              <a:latin typeface="Verdana"/>
            </a:endParaRPr>
          </a:p>
        </p:txBody>
      </p:sp>
      <p:grpSp>
        <p:nvGrpSpPr>
          <p:cNvPr id="33" name="Group 13"/>
          <p:cNvGrpSpPr/>
          <p:nvPr/>
        </p:nvGrpSpPr>
        <p:grpSpPr>
          <a:xfrm>
            <a:off x="735089" y="5733256"/>
            <a:ext cx="7632848" cy="648072"/>
            <a:chOff x="735089" y="5733256"/>
            <a:chExt cx="7632848" cy="648072"/>
          </a:xfrm>
        </p:grpSpPr>
        <p:sp>
          <p:nvSpPr>
            <p:cNvPr id="34" name="Right Arrow 8"/>
            <p:cNvSpPr/>
            <p:nvPr/>
          </p:nvSpPr>
          <p:spPr>
            <a:xfrm>
              <a:off x="735089" y="5733256"/>
              <a:ext cx="7632848" cy="648072"/>
            </a:xfrm>
            <a:prstGeom prst="rightArrow">
              <a:avLst/>
            </a:prstGeom>
            <a:solidFill>
              <a:srgbClr val="133176"/>
            </a:solidFill>
            <a:ln w="9525" cap="flat" cmpd="sng" algn="ctr">
              <a:solidFill>
                <a:srgbClr val="133176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2463281" y="5872626"/>
              <a:ext cx="4176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</a:rPr>
                <a:t>Коммуникационная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</a:rPr>
                <a:t> деятельность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36" name="TextBox 14"/>
          <p:cNvSpPr txBox="1"/>
          <p:nvPr/>
        </p:nvSpPr>
        <p:spPr>
          <a:xfrm>
            <a:off x="3600906" y="2852273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Verdana"/>
              </a:rPr>
              <a:t>Распространение результатов</a:t>
            </a:r>
            <a:endParaRPr lang="en-GB" sz="16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7" name="Right Arrow 10"/>
          <p:cNvSpPr/>
          <p:nvPr/>
        </p:nvSpPr>
        <p:spPr>
          <a:xfrm>
            <a:off x="2987824" y="2256346"/>
            <a:ext cx="5811553" cy="552200"/>
          </a:xfrm>
          <a:prstGeom prst="rightArrow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4209731" y="2329636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Verdana"/>
              </a:rPr>
              <a:t>Использование результатов</a:t>
            </a:r>
            <a:endParaRPr lang="en-GB" sz="1600" b="1" dirty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39" name="Straight Arrow Connector 18"/>
          <p:cNvCxnSpPr/>
          <p:nvPr/>
        </p:nvCxnSpPr>
        <p:spPr bwMode="auto">
          <a:xfrm>
            <a:off x="2627784" y="3379452"/>
            <a:ext cx="360040" cy="55360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0" name="Group 21"/>
          <p:cNvGrpSpPr/>
          <p:nvPr/>
        </p:nvGrpSpPr>
        <p:grpSpPr>
          <a:xfrm>
            <a:off x="449491" y="4894612"/>
            <a:ext cx="720080" cy="684912"/>
            <a:chOff x="809531" y="4847456"/>
            <a:chExt cx="720080" cy="684912"/>
          </a:xfrm>
        </p:grpSpPr>
        <p:sp>
          <p:nvSpPr>
            <p:cNvPr id="41" name="TextBox 4"/>
            <p:cNvSpPr txBox="1"/>
            <p:nvPr/>
          </p:nvSpPr>
          <p:spPr>
            <a:xfrm>
              <a:off x="809531" y="5270758"/>
              <a:ext cx="720080" cy="26161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rgbClr val="0F5494"/>
                  </a:solidFill>
                  <a:latin typeface="Verdana"/>
                </a:rPr>
                <a:t>Начало</a:t>
              </a:r>
              <a:endParaRPr lang="en-GB" sz="1100" dirty="0">
                <a:solidFill>
                  <a:srgbClr val="0F5494"/>
                </a:solidFill>
                <a:latin typeface="Verdana"/>
              </a:endParaRPr>
            </a:p>
          </p:txBody>
        </p:sp>
        <p:cxnSp>
          <p:nvCxnSpPr>
            <p:cNvPr id="42" name="Straight Arrow Connector 20"/>
            <p:cNvCxnSpPr>
              <a:stCxn id="41" idx="0"/>
            </p:cNvCxnSpPr>
            <p:nvPr/>
          </p:nvCxnSpPr>
          <p:spPr bwMode="auto">
            <a:xfrm flipV="1">
              <a:off x="1169571" y="4847456"/>
              <a:ext cx="0" cy="423302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3" name="Group 25"/>
          <p:cNvGrpSpPr/>
          <p:nvPr/>
        </p:nvGrpSpPr>
        <p:grpSpPr>
          <a:xfrm>
            <a:off x="7800290" y="4936986"/>
            <a:ext cx="657403" cy="642538"/>
            <a:chOff x="7491469" y="4894612"/>
            <a:chExt cx="657403" cy="642538"/>
          </a:xfrm>
        </p:grpSpPr>
        <p:sp>
          <p:nvSpPr>
            <p:cNvPr id="44" name="TextBox 5"/>
            <p:cNvSpPr txBox="1"/>
            <p:nvPr/>
          </p:nvSpPr>
          <p:spPr>
            <a:xfrm>
              <a:off x="7491469" y="5275540"/>
              <a:ext cx="657403" cy="26161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 smtClean="0">
                  <a:solidFill>
                    <a:srgbClr val="0F5494"/>
                  </a:solidFill>
                  <a:latin typeface="Verdana"/>
                </a:rPr>
                <a:t>Конец</a:t>
              </a:r>
              <a:endParaRPr lang="en-GB" sz="1100" dirty="0">
                <a:solidFill>
                  <a:srgbClr val="0F5494"/>
                </a:solidFill>
                <a:latin typeface="Verdana"/>
              </a:endParaRPr>
            </a:p>
          </p:txBody>
        </p:sp>
        <p:cxnSp>
          <p:nvCxnSpPr>
            <p:cNvPr id="45" name="Straight Arrow Connector 23"/>
            <p:cNvCxnSpPr>
              <a:stCxn id="44" idx="0"/>
            </p:cNvCxnSpPr>
            <p:nvPr/>
          </p:nvCxnSpPr>
          <p:spPr bwMode="auto">
            <a:xfrm flipV="1">
              <a:off x="7820171" y="4894612"/>
              <a:ext cx="0" cy="380928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6" name="Straight Arrow Connector 26"/>
          <p:cNvCxnSpPr/>
          <p:nvPr/>
        </p:nvCxnSpPr>
        <p:spPr bwMode="auto">
          <a:xfrm flipV="1">
            <a:off x="2539175" y="4894612"/>
            <a:ext cx="0" cy="42330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27"/>
          <p:cNvSpPr txBox="1"/>
          <p:nvPr/>
        </p:nvSpPr>
        <p:spPr>
          <a:xfrm>
            <a:off x="2477277" y="3340784"/>
            <a:ext cx="2592288" cy="338554"/>
          </a:xfrm>
          <a:prstGeom prst="rect">
            <a:avLst/>
          </a:prstGeom>
          <a:solidFill>
            <a:srgbClr val="3E6FD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Verdana"/>
              </a:rPr>
              <a:t>Анализ и защита</a:t>
            </a:r>
            <a:endParaRPr lang="en-GB" sz="16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88640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/>
          <p:cNvSpPr txBox="1">
            <a:spLocks/>
          </p:cNvSpPr>
          <p:nvPr/>
        </p:nvSpPr>
        <p:spPr bwMode="auto">
          <a:xfrm>
            <a:off x="411342" y="107601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Грантовое соглашение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(I)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219255" y="2756005"/>
            <a:ext cx="5339636" cy="3432581"/>
            <a:chOff x="467544" y="1700808"/>
            <a:chExt cx="6264696" cy="4392488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467544" y="1700808"/>
              <a:ext cx="6264696" cy="4392488"/>
              <a:chOff x="755576" y="1700808"/>
              <a:chExt cx="3312368" cy="4392488"/>
            </a:xfrm>
          </p:grpSpPr>
          <p:sp>
            <p:nvSpPr>
              <p:cNvPr id="32" name="Abgerundetes Rechteck 31"/>
              <p:cNvSpPr/>
              <p:nvPr/>
            </p:nvSpPr>
            <p:spPr>
              <a:xfrm>
                <a:off x="755576" y="1700808"/>
                <a:ext cx="3312368" cy="4392488"/>
              </a:xfrm>
              <a:prstGeom prst="roundRect">
                <a:avLst>
                  <a:gd name="adj" fmla="val 5567"/>
                </a:avLst>
              </a:prstGeom>
              <a:solidFill>
                <a:srgbClr val="FFFFFF">
                  <a:lumMod val="85000"/>
                </a:srgbClr>
              </a:solidFill>
              <a:ln w="25400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755576" y="1773393"/>
                <a:ext cx="3312368" cy="102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F5494"/>
                    </a:solidFill>
                    <a:effectLst/>
                    <a:uLnTx/>
                    <a:uFillTx/>
                    <a:latin typeface="Verdana"/>
                  </a:rPr>
                  <a:t>Связь</a:t>
                </a:r>
                <a:r>
                  <a:rPr kumimoji="0" lang="ru-RU" sz="14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F5494"/>
                    </a:solidFill>
                    <a:effectLst/>
                    <a:uLnTx/>
                    <a:uFillTx/>
                    <a:latin typeface="Verdana"/>
                  </a:rPr>
                  <a:t> между Европейской комиссией и консорциумом</a:t>
                </a:r>
                <a:endParaRPr kumimoji="0" lang="tr-T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</a:endParaRPr>
              </a:p>
            </p:txBody>
          </p:sp>
        </p:grpSp>
        <p:sp>
          <p:nvSpPr>
            <p:cNvPr id="22" name="Ellipse 21"/>
            <p:cNvSpPr/>
            <p:nvPr/>
          </p:nvSpPr>
          <p:spPr>
            <a:xfrm>
              <a:off x="971600" y="2660715"/>
              <a:ext cx="2119122" cy="864096"/>
            </a:xfrm>
            <a:prstGeom prst="ellipse">
              <a:avLst/>
            </a:prstGeom>
            <a:solidFill>
              <a:srgbClr val="BBE0E3">
                <a:lumMod val="40000"/>
                <a:lumOff val="60000"/>
              </a:srgbClr>
            </a:solidFill>
            <a:ln w="28575" cap="flat" cmpd="sng" algn="ctr">
              <a:solidFill>
                <a:srgbClr val="BBE0E3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Комиссия ЕС</a:t>
              </a:r>
              <a:endPara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Pfeil nach oben 22"/>
            <p:cNvSpPr/>
            <p:nvPr/>
          </p:nvSpPr>
          <p:spPr>
            <a:xfrm>
              <a:off x="1619672" y="3648477"/>
              <a:ext cx="484632" cy="891348"/>
            </a:xfrm>
            <a:prstGeom prst="upArrow">
              <a:avLst/>
            </a:prstGeom>
            <a:gradFill flip="none" rotWithShape="1">
              <a:gsLst>
                <a:gs pos="0">
                  <a:srgbClr val="BBE0E3">
                    <a:tint val="66000"/>
                    <a:satMod val="160000"/>
                  </a:srgbClr>
                </a:gs>
                <a:gs pos="50000">
                  <a:srgbClr val="BBE0E3">
                    <a:tint val="44500"/>
                    <a:satMod val="160000"/>
                  </a:srgbClr>
                </a:gs>
                <a:gs pos="100000">
                  <a:srgbClr val="BBE0E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Pfeil nach rechts 23"/>
            <p:cNvSpPr/>
            <p:nvPr/>
          </p:nvSpPr>
          <p:spPr>
            <a:xfrm>
              <a:off x="2987824" y="4888584"/>
              <a:ext cx="978408" cy="484632"/>
            </a:xfrm>
            <a:prstGeom prst="rightArrow">
              <a:avLst/>
            </a:prstGeom>
            <a:gradFill flip="none" rotWithShape="1">
              <a:gsLst>
                <a:gs pos="0">
                  <a:srgbClr val="BBE0E3">
                    <a:tint val="66000"/>
                    <a:satMod val="160000"/>
                  </a:srgbClr>
                </a:gs>
                <a:gs pos="50000">
                  <a:srgbClr val="BBE0E3">
                    <a:tint val="44500"/>
                    <a:satMod val="160000"/>
                  </a:srgbClr>
                </a:gs>
                <a:gs pos="100000">
                  <a:srgbClr val="BBE0E3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lussdiagramm: Verbindungsstelle 24"/>
            <p:cNvSpPr/>
            <p:nvPr/>
          </p:nvSpPr>
          <p:spPr>
            <a:xfrm>
              <a:off x="4067944" y="3524811"/>
              <a:ext cx="2160240" cy="2218545"/>
            </a:xfrm>
            <a:prstGeom prst="flowChartConnector">
              <a:avLst/>
            </a:prstGeom>
            <a:solidFill>
              <a:srgbClr val="BBE0E3">
                <a:lumMod val="40000"/>
                <a:lumOff val="60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lussdiagramm: Verbindungsstelle 25"/>
            <p:cNvSpPr/>
            <p:nvPr/>
          </p:nvSpPr>
          <p:spPr>
            <a:xfrm>
              <a:off x="5482541" y="4162350"/>
              <a:ext cx="648071" cy="594193"/>
            </a:xfrm>
            <a:prstGeom prst="flowChartConnector">
              <a:avLst/>
            </a:prstGeom>
            <a:solidFill>
              <a:srgbClr val="BBE0E3">
                <a:lumMod val="60000"/>
                <a:lumOff val="4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7" name="Flussdiagramm: Verbindungsstelle 26"/>
            <p:cNvSpPr/>
            <p:nvPr/>
          </p:nvSpPr>
          <p:spPr>
            <a:xfrm>
              <a:off x="5319744" y="4863619"/>
              <a:ext cx="648071" cy="594193"/>
            </a:xfrm>
            <a:prstGeom prst="flowChartConnector">
              <a:avLst/>
            </a:prstGeom>
            <a:solidFill>
              <a:srgbClr val="DAEDEF">
                <a:lumMod val="60000"/>
                <a:lumOff val="40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" name="Flussdiagramm: Verbindungsstelle 27"/>
            <p:cNvSpPr/>
            <p:nvPr/>
          </p:nvSpPr>
          <p:spPr>
            <a:xfrm>
              <a:off x="4403024" y="4886627"/>
              <a:ext cx="648071" cy="594193"/>
            </a:xfrm>
            <a:prstGeom prst="flowChartConnector">
              <a:avLst/>
            </a:prstGeom>
            <a:solidFill>
              <a:srgbClr val="DAEDE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9" name="Flussdiagramm: Verbindungsstelle 28"/>
            <p:cNvSpPr/>
            <p:nvPr/>
          </p:nvSpPr>
          <p:spPr>
            <a:xfrm>
              <a:off x="4875850" y="3582084"/>
              <a:ext cx="648071" cy="594193"/>
            </a:xfrm>
            <a:prstGeom prst="flowChartConnector">
              <a:avLst/>
            </a:prstGeom>
            <a:solidFill>
              <a:srgbClr val="000000">
                <a:lumMod val="20000"/>
                <a:lumOff val="8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" name="Flussdiagramm: Verbindungsstelle 29"/>
            <p:cNvSpPr/>
            <p:nvPr/>
          </p:nvSpPr>
          <p:spPr>
            <a:xfrm>
              <a:off x="4198224" y="4019652"/>
              <a:ext cx="648071" cy="594193"/>
            </a:xfrm>
            <a:prstGeom prst="flowChartConnector">
              <a:avLst/>
            </a:prstGeom>
            <a:solidFill>
              <a:srgbClr val="00B0F0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961888" y="4652674"/>
              <a:ext cx="1800200" cy="1086021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Грантовое соглашение</a:t>
              </a:r>
              <a:endPara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920" cy="1114023"/>
          </a:xfrm>
        </p:spPr>
        <p:txBody>
          <a:bodyPr/>
          <a:lstStyle/>
          <a:p>
            <a:r>
              <a:rPr lang="ru-RU" sz="2600" dirty="0" smtClean="0"/>
              <a:t>Европейская</a:t>
            </a:r>
            <a:r>
              <a:rPr lang="de-DE" sz="2600" dirty="0" smtClean="0"/>
              <a:t> </a:t>
            </a:r>
            <a:r>
              <a:rPr lang="ru-RU" sz="2600" dirty="0" smtClean="0"/>
              <a:t>служба поддержки по вопросам ИС </a:t>
            </a:r>
            <a:br>
              <a:rPr lang="ru-RU" sz="2600" dirty="0" smtClean="0"/>
            </a:br>
            <a:r>
              <a:rPr lang="en-US" sz="2600" dirty="0" smtClean="0"/>
              <a:t>(</a:t>
            </a:r>
            <a:r>
              <a:rPr lang="en-US" sz="2600" dirty="0"/>
              <a:t>The European IP Helpdesk)</a:t>
            </a:r>
            <a:endParaRPr lang="de-DE" sz="26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7544" y="2149504"/>
            <a:ext cx="4168806" cy="4234022"/>
          </a:xfrm>
        </p:spPr>
        <p:txBody>
          <a:bodyPr/>
          <a:lstStyle/>
          <a:p>
            <a:r>
              <a:rPr lang="ru-RU" sz="1800" dirty="0" smtClean="0"/>
              <a:t>Инициатива Европейской комиссии,</a:t>
            </a:r>
            <a:r>
              <a:rPr lang="en-US" sz="1800" dirty="0" smtClean="0"/>
              <a:t> </a:t>
            </a:r>
            <a:r>
              <a:rPr lang="ru-RU" sz="1800" dirty="0" smtClean="0"/>
              <a:t>предоставляющая бесплатную первую линию поддержки в вопросах связанных с ИС</a:t>
            </a:r>
          </a:p>
          <a:p>
            <a:r>
              <a:rPr lang="ru-RU" sz="1800" dirty="0" smtClean="0"/>
              <a:t>Помогает настоящим и возможным</a:t>
            </a:r>
            <a:r>
              <a:rPr lang="en-US" sz="1800" dirty="0" smtClean="0"/>
              <a:t> </a:t>
            </a:r>
            <a:r>
              <a:rPr lang="ru-RU" sz="1800" dirty="0" err="1" smtClean="0"/>
              <a:t>выгодополучателям</a:t>
            </a:r>
            <a:r>
              <a:rPr lang="en-US" sz="1800" dirty="0" smtClean="0"/>
              <a:t> </a:t>
            </a:r>
            <a:r>
              <a:rPr lang="ru-RU" sz="1800" dirty="0" smtClean="0"/>
              <a:t>проектов, финансируемых ЕС -  исследователям и МСП из ЕС др. стран,</a:t>
            </a:r>
            <a:r>
              <a:rPr lang="en-US" sz="1800" dirty="0" smtClean="0"/>
              <a:t> </a:t>
            </a:r>
            <a:r>
              <a:rPr lang="ru-RU" sz="1800" dirty="0" smtClean="0"/>
              <a:t>осуществляющим трансграничное сотрудничество,</a:t>
            </a:r>
            <a:r>
              <a:rPr lang="en-US" sz="1800" dirty="0" smtClean="0"/>
              <a:t> </a:t>
            </a:r>
            <a:r>
              <a:rPr lang="ru-RU" sz="1800" dirty="0" smtClean="0"/>
              <a:t>управлять своими нематериальными активами</a:t>
            </a:r>
            <a:r>
              <a:rPr lang="en-US" sz="1800" b="1" dirty="0">
                <a:solidFill>
                  <a:srgbClr val="FABB21"/>
                </a:solidFill>
              </a:rPr>
              <a:t>	</a:t>
            </a:r>
            <a:r>
              <a:rPr lang="en-US" b="1" dirty="0">
                <a:solidFill>
                  <a:srgbClr val="FABB21"/>
                </a:solidFill>
              </a:rPr>
              <a:t>	www.iprhelpdesk.eu</a:t>
            </a:r>
          </a:p>
          <a:p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83" y="2780928"/>
            <a:ext cx="3895417" cy="34897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6006838"/>
            <a:ext cx="1035844" cy="793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67544" y="126876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latin typeface="Verdana"/>
              </a:rPr>
              <a:t>H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2020 –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Типовые грантовые соглашения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с комментариями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5536" y="2132856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Типовое грантовое соглашение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Раздел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3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касается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„</a:t>
            </a: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Права</a:t>
            </a:r>
            <a:r>
              <a:rPr kumimoji="0" lang="de-DE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 обязанности, относящиеся к исходным данным и результатам </a:t>
            </a:r>
            <a:r>
              <a:rPr kumimoji="0" lang="de-DE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“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Структура</a:t>
            </a:r>
            <a:r>
              <a:rPr kumimoji="0" lang="de-DE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Основной текст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Комментарии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к основному тексту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Примеры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лучшие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практики,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списки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 порядок действий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исключения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Документ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будет периодически обновлятся новыми примерами и пояснениями,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основываясь на практическом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использовании и происходящих событиях.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5"/>
          <p:cNvSpPr txBox="1">
            <a:spLocks/>
          </p:cNvSpPr>
          <p:nvPr/>
        </p:nvSpPr>
        <p:spPr bwMode="auto">
          <a:xfrm>
            <a:off x="350469" y="1065325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Verdana"/>
              </a:rPr>
              <a:t>Соглашение о консорциуме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(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СК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) 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1442669" y="2623702"/>
            <a:ext cx="6639701" cy="3855333"/>
            <a:chOff x="751797" y="2525995"/>
            <a:chExt cx="3392128" cy="3855333"/>
          </a:xfrm>
        </p:grpSpPr>
        <p:sp>
          <p:nvSpPr>
            <p:cNvPr id="23" name="Abgerundetes Rechteck 22"/>
            <p:cNvSpPr/>
            <p:nvPr/>
          </p:nvSpPr>
          <p:spPr>
            <a:xfrm>
              <a:off x="751797" y="2636912"/>
              <a:ext cx="3312368" cy="3744416"/>
            </a:xfrm>
            <a:prstGeom prst="roundRect">
              <a:avLst>
                <a:gd name="adj" fmla="val 5729"/>
              </a:avLst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31557" y="252599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</a:rPr>
                <a:t>Регулирует</a:t>
              </a:r>
              <a:r>
                <a:rPr kumimoji="0" lang="ru-RU" sz="1200" b="1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</a:rPr>
                <a:t> отношения</a:t>
              </a: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</a:rPr>
                <a:t>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</a:rPr>
                <a:t>между</a:t>
              </a:r>
              <a:r>
                <a:rPr kumimoji="0" lang="ru-RU" sz="1200" b="1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</a:rPr>
                <a:t> членами консорциума</a:t>
              </a:r>
              <a:endPara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</a:rPr>
                <a:t>(=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</a:rPr>
                <a:t>выгодополучатели</a:t>
              </a:r>
              <a:r>
                <a:rPr kumimoji="0" lang="de-DE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</a:rPr>
                <a:t>)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2753778" y="3362865"/>
            <a:ext cx="3797948" cy="3010107"/>
            <a:chOff x="818061" y="3046371"/>
            <a:chExt cx="3797948" cy="3010107"/>
          </a:xfrm>
        </p:grpSpPr>
        <p:sp>
          <p:nvSpPr>
            <p:cNvPr id="26" name="Flussdiagramm: Verbindungsstelle 25"/>
            <p:cNvSpPr/>
            <p:nvPr/>
          </p:nvSpPr>
          <p:spPr>
            <a:xfrm>
              <a:off x="1251161" y="3101341"/>
              <a:ext cx="3063248" cy="2801461"/>
            </a:xfrm>
            <a:prstGeom prst="flowChartConnector">
              <a:avLst/>
            </a:prstGeom>
            <a:solidFill>
              <a:srgbClr val="000000">
                <a:lumMod val="40000"/>
                <a:lumOff val="60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2051720" y="3972229"/>
              <a:ext cx="1376013" cy="894168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Соглашение о консорциуме</a:t>
              </a:r>
              <a:endPara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Flussdiagramm: Verbindungsstelle 27"/>
            <p:cNvSpPr/>
            <p:nvPr/>
          </p:nvSpPr>
          <p:spPr>
            <a:xfrm>
              <a:off x="3736256" y="3161451"/>
              <a:ext cx="648071" cy="594193"/>
            </a:xfrm>
            <a:prstGeom prst="flowChartConnector">
              <a:avLst/>
            </a:prstGeom>
            <a:solidFill>
              <a:srgbClr val="BBE0E3">
                <a:lumMod val="60000"/>
                <a:lumOff val="40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</a:t>
              </a: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9" name="Flussdiagramm: Verbindungsstelle 28"/>
            <p:cNvSpPr/>
            <p:nvPr/>
          </p:nvSpPr>
          <p:spPr>
            <a:xfrm>
              <a:off x="3967938" y="4426638"/>
              <a:ext cx="648071" cy="594193"/>
            </a:xfrm>
            <a:prstGeom prst="flowChartConnector">
              <a:avLst/>
            </a:prstGeom>
            <a:solidFill>
              <a:srgbClr val="DAEDEF">
                <a:lumMod val="60000"/>
                <a:lumOff val="40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</a:t>
              </a: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" name="Flussdiagramm: Verbindungsstelle 29"/>
            <p:cNvSpPr/>
            <p:nvPr/>
          </p:nvSpPr>
          <p:spPr>
            <a:xfrm>
              <a:off x="2445837" y="5462285"/>
              <a:ext cx="648071" cy="594193"/>
            </a:xfrm>
            <a:prstGeom prst="flowChartConnector">
              <a:avLst/>
            </a:prstGeom>
            <a:solidFill>
              <a:srgbClr val="DAEDEF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П3</a:t>
              </a: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Flussdiagramm: Verbindungsstelle 30"/>
            <p:cNvSpPr/>
            <p:nvPr/>
          </p:nvSpPr>
          <p:spPr>
            <a:xfrm>
              <a:off x="1357672" y="3046371"/>
              <a:ext cx="648071" cy="594193"/>
            </a:xfrm>
            <a:prstGeom prst="flowChartConnector">
              <a:avLst/>
            </a:prstGeom>
            <a:solidFill>
              <a:srgbClr val="000000">
                <a:lumMod val="20000"/>
                <a:lumOff val="80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</a:t>
              </a: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2" name="Flussdiagramm: Verbindungsstelle 31"/>
            <p:cNvSpPr/>
            <p:nvPr/>
          </p:nvSpPr>
          <p:spPr>
            <a:xfrm>
              <a:off x="818061" y="4392603"/>
              <a:ext cx="648071" cy="594193"/>
            </a:xfrm>
            <a:prstGeom prst="flowChartConnector">
              <a:avLst/>
            </a:prstGeom>
            <a:solidFill>
              <a:srgbClr val="00B0F0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П</a:t>
              </a: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" name="Pfeil nach rechts 32"/>
            <p:cNvSpPr/>
            <p:nvPr/>
          </p:nvSpPr>
          <p:spPr>
            <a:xfrm rot="3036582">
              <a:off x="2003153" y="3552785"/>
              <a:ext cx="378401" cy="310003"/>
            </a:xfrm>
            <a:prstGeom prst="rightArrow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Pfeil nach rechts 33"/>
            <p:cNvSpPr/>
            <p:nvPr/>
          </p:nvSpPr>
          <p:spPr>
            <a:xfrm rot="16200000">
              <a:off x="2593585" y="5045221"/>
              <a:ext cx="378401" cy="310003"/>
            </a:xfrm>
            <a:prstGeom prst="rightArrow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Pfeil nach rechts 34"/>
            <p:cNvSpPr/>
            <p:nvPr/>
          </p:nvSpPr>
          <p:spPr>
            <a:xfrm>
              <a:off x="1622661" y="4498646"/>
              <a:ext cx="378401" cy="310003"/>
            </a:xfrm>
            <a:prstGeom prst="rightArrow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Pfeil nach rechts 35"/>
            <p:cNvSpPr/>
            <p:nvPr/>
          </p:nvSpPr>
          <p:spPr>
            <a:xfrm rot="8587323">
              <a:off x="3327231" y="3648858"/>
              <a:ext cx="378401" cy="310003"/>
            </a:xfrm>
            <a:prstGeom prst="rightArrow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Pfeil nach rechts 36"/>
            <p:cNvSpPr/>
            <p:nvPr/>
          </p:nvSpPr>
          <p:spPr>
            <a:xfrm rot="10800000">
              <a:off x="3498756" y="4534696"/>
              <a:ext cx="378401" cy="310003"/>
            </a:xfrm>
            <a:prstGeom prst="rightArrow">
              <a:avLst/>
            </a:pr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/>
          <p:cNvSpPr txBox="1">
            <a:spLocks/>
          </p:cNvSpPr>
          <p:nvPr/>
        </p:nvSpPr>
        <p:spPr bwMode="auto">
          <a:xfrm>
            <a:off x="251520" y="1052736"/>
            <a:ext cx="8229600" cy="8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Соглашение о консорциуме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(II)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683568" y="1844824"/>
            <a:ext cx="7920881" cy="4675643"/>
            <a:chOff x="848446" y="1098763"/>
            <a:chExt cx="3405238" cy="5012504"/>
          </a:xfrm>
        </p:grpSpPr>
        <p:sp>
          <p:nvSpPr>
            <p:cNvPr id="12" name="Abgerundetes Rechteck 11"/>
            <p:cNvSpPr/>
            <p:nvPr/>
          </p:nvSpPr>
          <p:spPr>
            <a:xfrm>
              <a:off x="848446" y="1098763"/>
              <a:ext cx="3312368" cy="5012504"/>
            </a:xfrm>
            <a:prstGeom prst="roundRect">
              <a:avLst>
                <a:gd name="adj" fmla="val 5801"/>
              </a:avLst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941316" y="1248390"/>
              <a:ext cx="3312368" cy="4454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 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Правовой документ регулирующий внутреннюю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деятельность консорциума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Обязателен для большинства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проектов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Правовые основы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: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Грантовое соглашение 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(+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Приложения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)/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Правила для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участников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Реализует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положения Грантового соглашения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/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Правил программы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285750" lvl="0" indent="-285750">
                <a:buFont typeface="Arial" pitchFamily="34" charset="0"/>
                <a:buChar char="•"/>
                <a:defRPr/>
              </a:pPr>
              <a:r>
                <a:rPr lang="ru-RU" sz="1200" kern="0" dirty="0" smtClean="0">
                  <a:solidFill>
                    <a:srgbClr val="0F5494"/>
                  </a:solidFill>
                  <a:latin typeface="Verdana"/>
                  <a:cs typeface="Arial" pitchFamily="34" charset="0"/>
                </a:rPr>
                <a:t>Не должен противоречить предпосылкам,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изложенным в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Соглашении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с ЕС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/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Правилах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программы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;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последнее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всегда важнее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!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СК должно быть составлено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не позднее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</a:t>
              </a: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“time to grant”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;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будьте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готовы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!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Консорциумы сами отвечают за установление правил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;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  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у Комиссии</a:t>
              </a:r>
              <a:r>
                <a:rPr kumimoji="0" lang="ru-RU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нет обязательной модели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,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но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… </a:t>
              </a: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смотрите</a:t>
              </a: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портал для участников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cs typeface="Arial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 pitchFamily="18" charset="2"/>
                <a:buChar char="-"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DESCA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(Development of a Simplified Consortium Agreement) </a:t>
              </a:r>
              <a:r>
                <a:rPr lang="ru-RU" sz="1200" kern="0" dirty="0" smtClean="0">
                  <a:solidFill>
                    <a:srgbClr val="0F5494"/>
                  </a:solidFill>
                  <a:latin typeface="Verdana"/>
                  <a:cs typeface="Arial" pitchFamily="34" charset="0"/>
                </a:rPr>
                <a:t>модель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;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  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Различные варианты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/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модули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,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т.е. </a:t>
              </a:r>
              <a:r>
                <a:rPr lang="ru-RU" sz="1200" kern="0" dirty="0" smtClean="0">
                  <a:solidFill>
                    <a:srgbClr val="0F5494"/>
                  </a:solidFill>
                  <a:latin typeface="Verdana"/>
                  <a:cs typeface="Arial" pitchFamily="34" charset="0"/>
                </a:rPr>
                <a:t>относящиеся к раработке ПО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</a:t>
              </a:r>
              <a:b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</a:b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    </a:t>
              </a: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MCARD-2020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–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ИКТ промышенность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; </a:t>
              </a: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EUCAR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–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автомобильная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промышленность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;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IMG4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 – </a:t>
              </a:r>
              <a:r>
                <a:rPr lang="ru-RU" sz="1200" kern="0" dirty="0" smtClean="0">
                  <a:solidFill>
                    <a:srgbClr val="0F5494"/>
                  </a:solidFill>
                  <a:latin typeface="Verdana"/>
                  <a:cs typeface="Arial" pitchFamily="34" charset="0"/>
                </a:rPr>
                <a:t>типовое соглашение о консорциуме для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Verdana"/>
                  <a:cs typeface="Arial" pitchFamily="34" charset="0"/>
                </a:rPr>
                <a:t>проектов в авиационной сфере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279" y="5053835"/>
            <a:ext cx="1134169" cy="1552300"/>
          </a:xfrm>
          <a:prstGeom prst="roundRect">
            <a:avLst>
              <a:gd name="adj" fmla="val 16667"/>
            </a:avLst>
          </a:prstGeom>
          <a:ln>
            <a:solidFill>
              <a:srgbClr val="FFFFFF">
                <a:lumMod val="65000"/>
              </a:srgb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hteck 14"/>
          <p:cNvSpPr/>
          <p:nvPr/>
        </p:nvSpPr>
        <p:spPr>
          <a:xfrm>
            <a:off x="952203" y="6026171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Verdana" pitchFamily="34" charset="0"/>
              </a:rPr>
              <a:t>    http://www.desca-2020.eu/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222706" cy="40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 bwMode="auto">
          <a:xfrm>
            <a:off x="213076" y="1124744"/>
            <a:ext cx="8229600" cy="76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Права</a:t>
            </a:r>
            <a:r>
              <a:rPr kumimoji="0" lang="ru-RU" sz="30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собственности на результаты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63690" y="1988840"/>
            <a:ext cx="8280920" cy="4717224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9714" y="2231488"/>
            <a:ext cx="78488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500" b="1" dirty="0" smtClean="0">
                <a:solidFill>
                  <a:srgbClr val="0F5494"/>
                </a:solidFill>
                <a:latin typeface="Verdana" pitchFamily="34" charset="0"/>
              </a:rPr>
              <a:t>Как правило, в Горизонт</a:t>
            </a:r>
            <a:r>
              <a:rPr lang="en-US" sz="1500" b="1" dirty="0" smtClean="0">
                <a:solidFill>
                  <a:srgbClr val="0F5494"/>
                </a:solidFill>
                <a:latin typeface="Verdana" pitchFamily="34" charset="0"/>
              </a:rPr>
              <a:t> 2020 </a:t>
            </a:r>
            <a:r>
              <a:rPr lang="ru-RU" sz="1500" b="1" dirty="0" err="1" smtClean="0">
                <a:solidFill>
                  <a:srgbClr val="0F5494"/>
                </a:solidFill>
                <a:latin typeface="Verdana" pitchFamily="34" charset="0"/>
              </a:rPr>
              <a:t>грантовое</a:t>
            </a:r>
            <a:r>
              <a:rPr lang="ru-RU" sz="1500" b="1" dirty="0" smtClean="0">
                <a:solidFill>
                  <a:srgbClr val="0F5494"/>
                </a:solidFill>
                <a:latin typeface="Verdana" pitchFamily="34" charset="0"/>
              </a:rPr>
              <a:t> соглашение</a:t>
            </a:r>
            <a:r>
              <a:rPr lang="en-US" sz="1500" b="1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00" b="1" dirty="0" smtClean="0">
                <a:solidFill>
                  <a:srgbClr val="0F5494"/>
                </a:solidFill>
                <a:latin typeface="Verdana" pitchFamily="34" charset="0"/>
              </a:rPr>
              <a:t>устанавливает, что результаты проекта принадлежат участникам, которые их создали</a:t>
            </a:r>
            <a:r>
              <a:rPr lang="en-US" sz="1500" b="1" dirty="0" smtClean="0">
                <a:solidFill>
                  <a:srgbClr val="0F5494"/>
                </a:solidFill>
                <a:latin typeface="Verdana" pitchFamily="34" charset="0"/>
              </a:rPr>
              <a:t>.</a:t>
            </a:r>
            <a:endParaRPr lang="en-US" sz="1500" b="1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500" b="1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Рекомендуется принять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подходящие меры для правильного управления вопросами владения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например,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сохранять лабораторные журналы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или другие документальные доказательства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(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например, должным образом заполненная Форма раскрытия изобретения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)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.</a:t>
            </a:r>
            <a:endParaRPr lang="en-US" sz="150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50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Принимая во внимание совместный характер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большинства проектов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,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некоторые результаты могут быть совместно разработаты несколькими участниками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.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Поэтому может возникнуть ситуация совместного владения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.</a:t>
            </a:r>
            <a:endParaRPr lang="en-US" sz="150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500" dirty="0">
              <a:solidFill>
                <a:srgbClr val="0F5494"/>
              </a:solidFill>
              <a:latin typeface="Verdana" pitchFamily="34" charset="0"/>
            </a:endParaRPr>
          </a:p>
          <a:p>
            <a:r>
              <a:rPr lang="en-US" sz="1500" dirty="0">
                <a:solidFill>
                  <a:srgbClr val="0F5494"/>
                </a:solidFill>
                <a:latin typeface="Verdana" pitchFamily="34" charset="0"/>
              </a:rPr>
              <a:t>     &gt; </a:t>
            </a:r>
            <a:r>
              <a:rPr lang="ru-RU" sz="1500" b="1" dirty="0" smtClean="0">
                <a:solidFill>
                  <a:srgbClr val="0F5494"/>
                </a:solidFill>
                <a:latin typeface="Verdana" pitchFamily="34" charset="0"/>
              </a:rPr>
              <a:t>Соглашения о совместном владении</a:t>
            </a:r>
            <a:r>
              <a:rPr lang="en-US" sz="1500" b="1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(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т.е.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определяющее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специальные условия для передачи лицензий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или вопросов связанных с расходами на защиту и распределения возможных доходов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); </a:t>
            </a:r>
            <a:r>
              <a:rPr lang="ru-RU" sz="1500" dirty="0">
                <a:solidFill>
                  <a:srgbClr val="0F5494"/>
                </a:solidFill>
                <a:latin typeface="Verdana" pitchFamily="34" charset="0"/>
              </a:rPr>
              <a:t>Правило по умолчанию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00" dirty="0" smtClean="0">
                <a:solidFill>
                  <a:srgbClr val="0F5494"/>
                </a:solidFill>
                <a:latin typeface="Verdana" pitchFamily="34" charset="0"/>
              </a:rPr>
              <a:t>в соглашении о консорциуме</a:t>
            </a:r>
            <a:r>
              <a:rPr lang="en-US" sz="1500" dirty="0" smtClean="0">
                <a:solidFill>
                  <a:srgbClr val="0F5494"/>
                </a:solidFill>
                <a:latin typeface="Verdana" pitchFamily="34" charset="0"/>
              </a:rPr>
              <a:t> …</a:t>
            </a:r>
            <a:endParaRPr lang="en-US" sz="1500" dirty="0">
              <a:solidFill>
                <a:srgbClr val="0F5494"/>
              </a:solidFill>
              <a:latin typeface="Verdana" pitchFamily="34" charset="0"/>
            </a:endParaRPr>
          </a:p>
          <a:p>
            <a:endParaRPr lang="en-US" sz="1400" dirty="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5"/>
          <p:cNvSpPr txBox="1">
            <a:spLocks/>
          </p:cNvSpPr>
          <p:nvPr/>
        </p:nvSpPr>
        <p:spPr bwMode="auto">
          <a:xfrm>
            <a:off x="421196" y="85430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Права доступа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(I)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95536" y="1628800"/>
            <a:ext cx="8280920" cy="5088810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1652602"/>
            <a:ext cx="784887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550" dirty="0" smtClean="0">
                <a:solidFill>
                  <a:srgbClr val="0F5494"/>
                </a:solidFill>
                <a:latin typeface="Verdana"/>
              </a:rPr>
              <a:t>Каждый участник проекта имеет право </a:t>
            </a:r>
            <a:r>
              <a:rPr lang="ru-RU" sz="1550" b="1" dirty="0" smtClean="0">
                <a:solidFill>
                  <a:srgbClr val="0F5494"/>
                </a:solidFill>
                <a:latin typeface="Verdana"/>
              </a:rPr>
              <a:t>запросить права доступа</a:t>
            </a:r>
            <a:r>
              <a:rPr lang="de-DE" sz="1550" b="1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550" dirty="0" smtClean="0">
                <a:solidFill>
                  <a:srgbClr val="0F5494"/>
                </a:solidFill>
                <a:latin typeface="Verdana"/>
              </a:rPr>
              <a:t>к</a:t>
            </a:r>
            <a:r>
              <a:rPr lang="de-DE" sz="155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550" dirty="0" smtClean="0">
                <a:solidFill>
                  <a:srgbClr val="0F5494"/>
                </a:solidFill>
                <a:latin typeface="Verdana"/>
              </a:rPr>
              <a:t>исходным данным другого партнера и его результатам,</a:t>
            </a:r>
            <a:r>
              <a:rPr lang="de-DE" sz="155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550" dirty="0" smtClean="0">
                <a:solidFill>
                  <a:srgbClr val="0F5494"/>
                </a:solidFill>
                <a:latin typeface="Verdana"/>
              </a:rPr>
              <a:t>при условии, если они ему требуются</a:t>
            </a:r>
            <a:r>
              <a:rPr lang="de-DE" sz="155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550" dirty="0" smtClean="0">
                <a:solidFill>
                  <a:srgbClr val="0F5494"/>
                </a:solidFill>
                <a:latin typeface="Verdana"/>
              </a:rPr>
              <a:t>для выполнения работы в рамках проекта или для использования своих результатов</a:t>
            </a:r>
            <a:r>
              <a:rPr lang="de-DE" sz="1550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sz="1550" dirty="0" smtClean="0">
                <a:solidFill>
                  <a:srgbClr val="0F5494"/>
                </a:solidFill>
                <a:latin typeface="Verdana"/>
              </a:rPr>
              <a:t>это</a:t>
            </a:r>
            <a:r>
              <a:rPr lang="de-DE" sz="155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550" b="1" dirty="0" smtClean="0">
                <a:solidFill>
                  <a:srgbClr val="0F5494"/>
                </a:solidFill>
                <a:latin typeface="Verdana"/>
              </a:rPr>
              <a:t>минимальные права доступа</a:t>
            </a:r>
            <a:r>
              <a:rPr lang="de-DE" sz="1550" dirty="0" smtClean="0">
                <a:solidFill>
                  <a:srgbClr val="0F5494"/>
                </a:solidFill>
                <a:latin typeface="Verdana"/>
              </a:rPr>
              <a:t>). </a:t>
            </a:r>
            <a:endParaRPr lang="de-DE" sz="1550" dirty="0">
              <a:solidFill>
                <a:srgbClr val="0F5494"/>
              </a:solidFill>
              <a:latin typeface="Verdana"/>
            </a:endParaRPr>
          </a:p>
          <a:p>
            <a:endParaRPr lang="de-DE" sz="1550" dirty="0">
              <a:solidFill>
                <a:srgbClr val="0F5494"/>
              </a:solidFill>
              <a:latin typeface="Verdan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Должно быть сделано в письменной форме</a:t>
            </a:r>
            <a:r>
              <a:rPr lang="de-DE" sz="1550" dirty="0" smtClean="0">
                <a:solidFill>
                  <a:srgbClr val="0F5494"/>
                </a:solidFill>
                <a:latin typeface="Verdana" pitchFamily="34" charset="0"/>
              </a:rPr>
              <a:t>.</a:t>
            </a:r>
            <a:endParaRPr lang="de-DE" sz="155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sz="155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Для избежания конфликтов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, 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рекомендуется чтобы выгодополучатели договорились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 (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например, в соглашении о консорциуме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) 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об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общей интерпритации, что понимать под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 “</a:t>
            </a:r>
            <a:r>
              <a:rPr lang="ru-RU" sz="1550" b="1" dirty="0" smtClean="0">
                <a:solidFill>
                  <a:srgbClr val="0F5494"/>
                </a:solidFill>
                <a:latin typeface="Verdana" pitchFamily="34" charset="0"/>
              </a:rPr>
              <a:t>требуются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”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 (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“</a:t>
            </a:r>
            <a:r>
              <a:rPr lang="en-US" sz="1550" b="1" dirty="0">
                <a:solidFill>
                  <a:srgbClr val="0F5494"/>
                </a:solidFill>
                <a:latin typeface="Verdana" pitchFamily="34" charset="0"/>
              </a:rPr>
              <a:t>needed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”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).</a:t>
            </a:r>
            <a:endParaRPr lang="de-DE" sz="1550" dirty="0">
              <a:solidFill>
                <a:srgbClr val="0F5494"/>
              </a:solidFill>
              <a:latin typeface="Verdana" pitchFamily="34" charset="0"/>
            </a:endParaRPr>
          </a:p>
          <a:p>
            <a:endParaRPr lang="de-DE" sz="155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запрашиваются</a:t>
            </a:r>
            <a:r>
              <a:rPr lang="de-DE" sz="1550" dirty="0" smtClean="0">
                <a:solidFill>
                  <a:srgbClr val="0F5494"/>
                </a:solidFill>
                <a:latin typeface="Verdana" pitchFamily="34" charset="0"/>
              </a:rPr>
              <a:t>/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выдаются</a:t>
            </a:r>
            <a:r>
              <a:rPr lang="de-DE" sz="155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на время проекта и до 1 года после завершения проекта (или как оговорено в СК) в целях использования</a:t>
            </a:r>
            <a:r>
              <a:rPr lang="de-DE" sz="1550" dirty="0" smtClean="0">
                <a:solidFill>
                  <a:srgbClr val="0F5494"/>
                </a:solidFill>
                <a:latin typeface="Verdana" pitchFamily="34" charset="0"/>
              </a:rPr>
              <a:t>; 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будучи запрошенным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, 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правом доступа </a:t>
            </a:r>
            <a:r>
              <a:rPr lang="ru-RU" sz="1550" dirty="0">
                <a:solidFill>
                  <a:srgbClr val="0F5494"/>
                </a:solidFill>
                <a:latin typeface="Verdana" pitchFamily="34" charset="0"/>
              </a:rPr>
              <a:t>можно пользоваться 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до тех пор пока это будет необходимо для использования результатов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 (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например, пока исходый патент не прекратит действовать</a:t>
            </a:r>
            <a:r>
              <a:rPr lang="en-US" sz="1550" dirty="0" smtClean="0">
                <a:solidFill>
                  <a:srgbClr val="0F5494"/>
                </a:solidFill>
                <a:latin typeface="Verdana" pitchFamily="34" charset="0"/>
              </a:rPr>
              <a:t>).</a:t>
            </a:r>
            <a:endParaRPr lang="de-DE" sz="1550" dirty="0">
              <a:solidFill>
                <a:srgbClr val="0F5494"/>
              </a:solidFill>
              <a:latin typeface="Verdana" pitchFamily="34" charset="0"/>
            </a:endParaRPr>
          </a:p>
          <a:p>
            <a:endParaRPr lang="de-DE" sz="1550" dirty="0">
              <a:solidFill>
                <a:srgbClr val="0F5494"/>
              </a:solidFill>
              <a:latin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Права доступа </a:t>
            </a:r>
            <a:r>
              <a:rPr lang="ru-RU" sz="1550" b="1" dirty="0" smtClean="0">
                <a:solidFill>
                  <a:srgbClr val="0F5494"/>
                </a:solidFill>
                <a:latin typeface="Verdana" pitchFamily="34" charset="0"/>
              </a:rPr>
              <a:t>не</a:t>
            </a:r>
            <a:r>
              <a:rPr lang="de-DE" sz="1550" dirty="0" smtClean="0">
                <a:solidFill>
                  <a:srgbClr val="0F5494"/>
                </a:solidFill>
                <a:latin typeface="Verdana" pitchFamily="34" charset="0"/>
              </a:rPr>
              <a:t> </a:t>
            </a:r>
            <a:r>
              <a:rPr lang="ru-RU" sz="1550" dirty="0" smtClean="0">
                <a:solidFill>
                  <a:srgbClr val="0F5494"/>
                </a:solidFill>
                <a:latin typeface="Verdana" pitchFamily="34" charset="0"/>
              </a:rPr>
              <a:t>дают права выдавать сублицензии</a:t>
            </a:r>
            <a:r>
              <a:rPr lang="de-DE" sz="1550" dirty="0" smtClean="0">
                <a:solidFill>
                  <a:srgbClr val="0F5494"/>
                </a:solidFill>
                <a:latin typeface="Verdana" pitchFamily="34" charset="0"/>
              </a:rPr>
              <a:t>.</a:t>
            </a:r>
            <a:endParaRPr lang="de-DE" sz="1550" dirty="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/>
          <p:cNvSpPr txBox="1">
            <a:spLocks/>
          </p:cNvSpPr>
          <p:nvPr/>
        </p:nvSpPr>
        <p:spPr bwMode="auto">
          <a:xfrm>
            <a:off x="400392" y="980728"/>
            <a:ext cx="8229600" cy="6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Права доступа</a:t>
            </a:r>
            <a:r>
              <a:rPr kumimoji="0" lang="en-GB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(II)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67897" y="2708920"/>
            <a:ext cx="8280920" cy="3494101"/>
          </a:xfrm>
          <a:prstGeom prst="roundRect">
            <a:avLst>
              <a:gd name="adj" fmla="val 6201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64487" y="2167147"/>
            <a:ext cx="5280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F5494"/>
                </a:solidFill>
                <a:latin typeface="Verdana"/>
              </a:rPr>
              <a:t>Предоставление прав доступа</a:t>
            </a:r>
            <a:endParaRPr lang="en-GB" sz="1600" b="1" dirty="0">
              <a:solidFill>
                <a:srgbClr val="0F5494"/>
              </a:solidFill>
              <a:latin typeface="Verdana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63761"/>
              </p:ext>
            </p:extLst>
          </p:nvPr>
        </p:nvGraphicFramePr>
        <p:xfrm>
          <a:off x="1408505" y="2852937"/>
          <a:ext cx="6619881" cy="3240359"/>
        </p:xfrm>
        <a:graphic>
          <a:graphicData uri="http://schemas.openxmlformats.org/drawingml/2006/table">
            <a:tbl>
              <a:tblPr firstRow="1" bandRow="1"/>
              <a:tblGrid>
                <a:gridCol w="2206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6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en-GB" sz="1600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600" noProof="0" dirty="0" smtClean="0"/>
                        <a:t>Доступ</a:t>
                      </a:r>
                      <a:r>
                        <a:rPr lang="ru-RU" sz="1600" baseline="0" noProof="0" dirty="0" smtClean="0"/>
                        <a:t> к исходным данным (ИС, вложенной в проект)</a:t>
                      </a:r>
                      <a:endParaRPr lang="en-GB" sz="1600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600" noProof="0" dirty="0" smtClean="0"/>
                        <a:t>Доступ к результатам</a:t>
                      </a:r>
                      <a:endParaRPr lang="en-GB" sz="1600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600" noProof="0" dirty="0" smtClean="0"/>
                        <a:t>Реализация проекта</a:t>
                      </a:r>
                      <a:endParaRPr lang="en-GB" sz="1600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600" noProof="0" dirty="0" smtClean="0"/>
                        <a:t>Безвозмездно</a:t>
                      </a:r>
                      <a:endParaRPr lang="en-GB" sz="1600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600" noProof="0" dirty="0" smtClean="0"/>
                        <a:t>Безвозмездно</a:t>
                      </a:r>
                      <a:endParaRPr lang="en-GB" sz="1600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600" noProof="0" dirty="0" smtClean="0"/>
                        <a:t>Использование результатов</a:t>
                      </a:r>
                      <a:endParaRPr lang="en-GB" sz="1600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600" baseline="0" noProof="0" dirty="0" smtClean="0"/>
                        <a:t>Безвозмездно</a:t>
                      </a:r>
                      <a:r>
                        <a:rPr lang="en-GB" sz="1600" baseline="0" noProof="0" dirty="0" smtClean="0"/>
                        <a:t>, </a:t>
                      </a:r>
                      <a:r>
                        <a:rPr lang="ru-RU" sz="1600" baseline="0" noProof="0" dirty="0" smtClean="0"/>
                        <a:t>или на честных и вменяемых условиях</a:t>
                      </a:r>
                      <a:endParaRPr lang="en-GB" sz="1600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noProof="0" dirty="0" smtClean="0"/>
                        <a:t>Безвозмездно</a:t>
                      </a:r>
                      <a:r>
                        <a:rPr lang="en-GB" sz="1600" baseline="0" noProof="0" dirty="0" smtClean="0"/>
                        <a:t>, </a:t>
                      </a:r>
                      <a:r>
                        <a:rPr lang="ru-RU" sz="1600" baseline="0" noProof="0" dirty="0" smtClean="0"/>
                        <a:t>или на честных и вменяемых условиях</a:t>
                      </a:r>
                      <a:endParaRPr lang="en-GB" sz="1600" noProof="0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 bwMode="auto">
          <a:xfrm>
            <a:off x="478827" y="1196752"/>
            <a:ext cx="769357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Общие обязательства в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отношении проекта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9474" y="2348880"/>
            <a:ext cx="78488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F5494"/>
                </a:solidFill>
                <a:latin typeface="Verdana"/>
              </a:rPr>
              <a:t>Каждый </a:t>
            </a:r>
            <a:r>
              <a:rPr lang="ru-RU" dirty="0" err="1" smtClean="0">
                <a:solidFill>
                  <a:srgbClr val="0F5494"/>
                </a:solidFill>
                <a:latin typeface="Verdana"/>
              </a:rPr>
              <a:t>выгодополучатель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 должен изучить возможность защиты своих результатов и адекватно их защитить</a:t>
            </a:r>
            <a:r>
              <a:rPr lang="en-US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en-US" dirty="0">
                <a:solidFill>
                  <a:srgbClr val="0F5494"/>
                </a:solidFill>
                <a:latin typeface="Verdana"/>
              </a:rPr>
              <a:t>—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на соответствующий период и соответствующей территории</a:t>
            </a:r>
            <a:r>
              <a:rPr lang="en-US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en-US" dirty="0">
                <a:solidFill>
                  <a:srgbClr val="0F5494"/>
                </a:solidFill>
                <a:latin typeface="Verdana"/>
              </a:rPr>
              <a:t>—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если</a:t>
            </a:r>
            <a:r>
              <a:rPr lang="en-US" dirty="0" smtClean="0">
                <a:solidFill>
                  <a:srgbClr val="0F5494"/>
                </a:solidFill>
                <a:latin typeface="Verdana"/>
              </a:rPr>
              <a:t>:</a:t>
            </a:r>
            <a:endParaRPr lang="en-US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5494"/>
                </a:solidFill>
                <a:latin typeface="Verdana"/>
              </a:rPr>
              <a:t>(a)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есть основания ожидать, что результаты могут быть коммерчески или промышленно использованы и</a:t>
            </a:r>
            <a:endParaRPr lang="en-US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5494"/>
                </a:solidFill>
                <a:latin typeface="Verdana"/>
              </a:rPr>
              <a:t>(b)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защита возможна</a:t>
            </a:r>
            <a:r>
              <a:rPr lang="en-US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разумна и оправдана</a:t>
            </a:r>
            <a:r>
              <a:rPr lang="en-US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при имеющихся обстоятельствах</a:t>
            </a:r>
            <a:r>
              <a:rPr lang="en-US" dirty="0" smtClean="0">
                <a:solidFill>
                  <a:srgbClr val="0F5494"/>
                </a:solidFill>
                <a:latin typeface="Verdana"/>
              </a:rPr>
              <a:t>).</a:t>
            </a:r>
            <a:endParaRPr lang="en-US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F5494"/>
                </a:solidFill>
                <a:latin typeface="Verdana"/>
              </a:rPr>
              <a:t>Принимая решение о защите</a:t>
            </a:r>
            <a:r>
              <a:rPr lang="en-US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dirty="0" err="1" smtClean="0">
                <a:solidFill>
                  <a:srgbClr val="0F5494"/>
                </a:solidFill>
                <a:latin typeface="Verdana"/>
              </a:rPr>
              <a:t>выгодополучатель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 должен оценить свои интересы и интересы (особенно коммерческие) других выгодополучателей</a:t>
            </a:r>
            <a:r>
              <a:rPr lang="en-US" dirty="0" smtClean="0">
                <a:solidFill>
                  <a:srgbClr val="0F5494"/>
                </a:solidFill>
                <a:latin typeface="Verdana"/>
              </a:rPr>
              <a:t>.</a:t>
            </a:r>
            <a:endParaRPr lang="en-US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09454" y="2060848"/>
            <a:ext cx="8208912" cy="4671223"/>
          </a:xfrm>
          <a:prstGeom prst="roundRect">
            <a:avLst>
              <a:gd name="adj" fmla="val 5041"/>
            </a:avLst>
          </a:prstGeom>
          <a:noFill/>
          <a:ln w="25400" cap="flat" cmpd="sng" algn="ctr">
            <a:solidFill>
              <a:srgbClr val="AA5C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/>
          <p:cNvSpPr txBox="1">
            <a:spLocks/>
          </p:cNvSpPr>
          <p:nvPr/>
        </p:nvSpPr>
        <p:spPr bwMode="auto">
          <a:xfrm>
            <a:off x="368760" y="908720"/>
            <a:ext cx="765962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Защита в зависимости</a:t>
            </a:r>
            <a:r>
              <a:rPr kumimoji="0" lang="ru-RU" sz="30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от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объекта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10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34613"/>
              </p:ext>
            </p:extLst>
          </p:nvPr>
        </p:nvGraphicFramePr>
        <p:xfrm>
          <a:off x="343360" y="1772816"/>
          <a:ext cx="8496943" cy="451367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1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rgbClr val="0F5494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E85281"/>
                          </a:solidFill>
                          <a:effectLst/>
                        </a:rPr>
                        <a:t>Объект</a:t>
                      </a:r>
                      <a:endParaRPr lang="en-GB" sz="2000" dirty="0">
                        <a:solidFill>
                          <a:srgbClr val="E8528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rgbClr val="0F5494"/>
                          </a:solidFill>
                          <a:effectLst/>
                        </a:rPr>
                        <a:t>Патент</a:t>
                      </a:r>
                      <a:endParaRPr lang="en-GB" sz="20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rgbClr val="0F5494"/>
                          </a:solidFill>
                          <a:effectLst/>
                        </a:rPr>
                        <a:t>Полезная модель</a:t>
                      </a:r>
                      <a:endParaRPr lang="en-GB" sz="20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err="1" smtClean="0">
                          <a:solidFill>
                            <a:srgbClr val="0F5494"/>
                          </a:solidFill>
                          <a:effectLst/>
                        </a:rPr>
                        <a:t>Промыш</a:t>
                      </a:r>
                      <a:r>
                        <a:rPr lang="ru-RU" sz="1200" dirty="0" smtClean="0">
                          <a:solidFill>
                            <a:srgbClr val="0F5494"/>
                          </a:solidFill>
                          <a:effectLst/>
                        </a:rPr>
                        <a:t>-ленный дизайн</a:t>
                      </a:r>
                      <a:endParaRPr lang="en-GB" sz="20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rgbClr val="0F5494"/>
                          </a:solidFill>
                          <a:effectLst/>
                        </a:rPr>
                        <a:t>Авторское право</a:t>
                      </a:r>
                      <a:endParaRPr lang="en-GB" sz="20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err="1" smtClean="0">
                          <a:solidFill>
                            <a:srgbClr val="0F5494"/>
                          </a:solidFill>
                          <a:effectLst/>
                        </a:rPr>
                        <a:t>Торго-вая</a:t>
                      </a:r>
                      <a:r>
                        <a:rPr lang="ru-RU" sz="1200" baseline="0" dirty="0" smtClean="0">
                          <a:solidFill>
                            <a:srgbClr val="0F5494"/>
                          </a:solidFill>
                          <a:effectLst/>
                        </a:rPr>
                        <a:t> марка</a:t>
                      </a:r>
                      <a:endParaRPr lang="en-GB" sz="20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err="1" smtClean="0">
                          <a:solidFill>
                            <a:srgbClr val="0F5494"/>
                          </a:solidFill>
                          <a:effectLst/>
                        </a:rPr>
                        <a:t>Конфиден-циальная</a:t>
                      </a:r>
                      <a:r>
                        <a:rPr lang="ru-RU" sz="1200" baseline="0" dirty="0" smtClean="0">
                          <a:solidFill>
                            <a:srgbClr val="0F5494"/>
                          </a:solidFill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F5494"/>
                          </a:solidFill>
                          <a:effectLst/>
                        </a:rPr>
                        <a:t>информа-ция</a:t>
                      </a:r>
                      <a:endParaRPr lang="en-GB" sz="20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Изобретение</a:t>
                      </a:r>
                      <a:r>
                        <a:rPr lang="en-GB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 (</a:t>
                      </a: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например,</a:t>
                      </a:r>
                      <a:r>
                        <a:rPr lang="ru-RU" sz="1200" b="1" baseline="0" dirty="0" smtClean="0">
                          <a:solidFill>
                            <a:srgbClr val="E85281"/>
                          </a:solidFill>
                          <a:effectLst/>
                        </a:rPr>
                        <a:t> устройтсво</a:t>
                      </a:r>
                      <a:r>
                        <a:rPr lang="en-GB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процесс</a:t>
                      </a:r>
                      <a:r>
                        <a:rPr lang="en-GB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метод</a:t>
                      </a:r>
                      <a:r>
                        <a:rPr lang="en-GB" sz="1200" b="1" baseline="30000" dirty="0" smtClean="0">
                          <a:solidFill>
                            <a:srgbClr val="E85281"/>
                          </a:solidFill>
                          <a:effectLst/>
                        </a:rPr>
                        <a:t>1</a:t>
                      </a:r>
                      <a:r>
                        <a:rPr lang="en-GB" sz="1200" b="1" dirty="0">
                          <a:solidFill>
                            <a:srgbClr val="E85281"/>
                          </a:solidFill>
                          <a:effectLst/>
                        </a:rPr>
                        <a:t>)</a:t>
                      </a:r>
                      <a:endParaRPr lang="en-GB" sz="1800" b="1" dirty="0">
                        <a:solidFill>
                          <a:srgbClr val="E8528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Программное обеспечение</a:t>
                      </a:r>
                      <a:endParaRPr lang="en-GB" sz="1800" b="1" baseline="30000" dirty="0">
                        <a:solidFill>
                          <a:srgbClr val="E8528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rgbClr val="0F54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GB" sz="1200" b="1" baseline="30000" dirty="0">
                          <a:solidFill>
                            <a:srgbClr val="0F5494"/>
                          </a:solidFill>
                          <a:effectLst/>
                        </a:rPr>
                        <a:t>2</a:t>
                      </a:r>
                      <a:endParaRPr lang="en-GB" sz="1200" kern="1200" dirty="0">
                        <a:solidFill>
                          <a:srgbClr val="0F549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Научная статья</a:t>
                      </a:r>
                      <a:endParaRPr lang="en-GB" sz="1800" b="1" dirty="0">
                        <a:solidFill>
                          <a:srgbClr val="E8528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Дизайн</a:t>
                      </a:r>
                      <a:r>
                        <a:rPr lang="ru-RU" sz="1200" b="1" baseline="0" dirty="0" smtClean="0">
                          <a:solidFill>
                            <a:srgbClr val="E85281"/>
                          </a:solidFill>
                          <a:effectLst/>
                        </a:rPr>
                        <a:t> продукта</a:t>
                      </a:r>
                      <a:endParaRPr lang="en-GB" sz="1800" b="1" dirty="0">
                        <a:solidFill>
                          <a:srgbClr val="E8528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Название технологии</a:t>
                      </a:r>
                      <a:r>
                        <a:rPr lang="ru-RU" sz="1200" b="1" baseline="0" dirty="0" smtClean="0">
                          <a:solidFill>
                            <a:srgbClr val="E85281"/>
                          </a:solidFill>
                          <a:effectLst/>
                        </a:rPr>
                        <a:t> / продукта</a:t>
                      </a:r>
                      <a:endParaRPr lang="en-GB" sz="1800" b="1" dirty="0">
                        <a:solidFill>
                          <a:srgbClr val="E8528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Ноу-хау</a:t>
                      </a:r>
                      <a:endParaRPr lang="en-GB" sz="1800" b="1" dirty="0">
                        <a:solidFill>
                          <a:srgbClr val="E8528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E85281"/>
                          </a:solidFill>
                          <a:effectLst/>
                        </a:rPr>
                        <a:t>Вебсайт</a:t>
                      </a:r>
                      <a:endParaRPr lang="en-GB" sz="1800" b="1" dirty="0">
                        <a:solidFill>
                          <a:srgbClr val="E8528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rgbClr val="0F5494"/>
                          </a:solidFill>
                          <a:effectLst/>
                        </a:rPr>
                        <a:t>X</a:t>
                      </a: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dirty="0">
                        <a:solidFill>
                          <a:srgbClr val="0F5494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57337" y="37606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5535" y="6427509"/>
            <a:ext cx="3017837" cy="93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7600" b="1" i="0" u="none" strike="noStrike" kern="0" cap="none" spc="0" normalizeH="0" baseline="0" noProof="0" smtClean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1519" y="6453336"/>
            <a:ext cx="7242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baseline="30000" dirty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de-DE" sz="900" baseline="30000" dirty="0" bmk="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1]</a:t>
            </a:r>
            <a:r>
              <a:rPr lang="de-DE" sz="900" dirty="0" bmk="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sz="900" dirty="0" bmk="">
                <a:solidFill>
                  <a:srgbClr val="0F5494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Except methods exculded from patentability by virtue of Articles 52(2)(c) and (3) and 53(c) EPC.</a:t>
            </a:r>
            <a:endParaRPr lang="en-GB" sz="800" dirty="0" bmk="">
              <a:solidFill>
                <a:srgbClr val="0F5494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aseline="30000" dirty="0" bmk="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  <a:hlinkClick r:id="" action="ppaction://noaction"/>
              </a:rPr>
              <a:t>[2]</a:t>
            </a:r>
            <a:r>
              <a:rPr lang="de-DE" sz="900" dirty="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de-DE" sz="900" dirty="0">
                <a:solidFill>
                  <a:srgbClr val="0F5494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Software patentability is still a debated issue given its exculsion as subject matter as by Article 52(2)(c) and (3) EPC. </a:t>
            </a:r>
            <a:endParaRPr lang="de-DE" dirty="0">
              <a:solidFill>
                <a:srgbClr val="0F549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 bwMode="auto">
          <a:xfrm>
            <a:off x="436512" y="1052735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Возмещение расходов</a:t>
            </a:r>
            <a:endParaRPr kumimoji="0" lang="en-GB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31466" y="1989360"/>
            <a:ext cx="8208912" cy="4104456"/>
          </a:xfrm>
          <a:prstGeom prst="roundRect">
            <a:avLst>
              <a:gd name="adj" fmla="val 6612"/>
            </a:avLst>
          </a:prstGeom>
          <a:noFill/>
          <a:ln w="25400" cap="flat" cmpd="sng" algn="ctr">
            <a:solidFill>
              <a:srgbClr val="AA5C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86911" y="2148667"/>
            <a:ext cx="7928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F5494"/>
                </a:solidFill>
                <a:latin typeface="Verdana"/>
              </a:rPr>
              <a:t>Расходы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на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2000" b="1" dirty="0" smtClean="0">
                <a:solidFill>
                  <a:srgbClr val="0F5494"/>
                </a:solidFill>
                <a:latin typeface="Verdana"/>
              </a:rPr>
              <a:t>права интеллектуальной собственности</a:t>
            </a:r>
            <a:r>
              <a:rPr lang="en-GB" sz="2000" b="1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(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ПИС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), 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включая защиту результатов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например, пошлина уплаченная патентному ведомству за регистрацию патента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) </a:t>
            </a:r>
            <a:r>
              <a:rPr lang="ru-RU" sz="2000" b="1" dirty="0" smtClean="0">
                <a:solidFill>
                  <a:srgbClr val="0F5494"/>
                </a:solidFill>
                <a:latin typeface="Verdana"/>
              </a:rPr>
              <a:t>– приемлимые расходы</a:t>
            </a:r>
            <a:endParaRPr lang="en-GB" sz="2000" b="1" dirty="0">
              <a:solidFill>
                <a:srgbClr val="0F5494"/>
              </a:solidFill>
              <a:latin typeface="Verdana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b="1" dirty="0">
              <a:solidFill>
                <a:srgbClr val="0F5494"/>
              </a:solidFill>
              <a:latin typeface="Verdana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F5494"/>
                </a:solidFill>
                <a:latin typeface="Verdana"/>
              </a:rPr>
              <a:t>Расходы</a:t>
            </a:r>
            <a:r>
              <a:rPr lang="en-GB" sz="2000" b="1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на публикации</a:t>
            </a:r>
            <a:r>
              <a:rPr lang="en-GB" sz="2000" b="1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2000" b="1" dirty="0" smtClean="0">
                <a:solidFill>
                  <a:srgbClr val="0F5494"/>
                </a:solidFill>
                <a:latin typeface="Verdana"/>
              </a:rPr>
              <a:t>открытого достуап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также считаются </a:t>
            </a:r>
            <a:r>
              <a:rPr lang="ru-RU" sz="2000" b="1" dirty="0" smtClean="0">
                <a:solidFill>
                  <a:srgbClr val="0F5494"/>
                </a:solidFill>
                <a:latin typeface="Verdana"/>
              </a:rPr>
              <a:t>приемлимыми</a:t>
            </a:r>
            <a:r>
              <a:rPr lang="en-GB" sz="2000" b="1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согласно </a:t>
            </a:r>
            <a:r>
              <a:rPr lang="ru-RU" sz="2000" dirty="0" err="1" smtClean="0">
                <a:solidFill>
                  <a:srgbClr val="0F5494"/>
                </a:solidFill>
                <a:latin typeface="Verdana"/>
              </a:rPr>
              <a:t>грантовому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 соглашению,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например,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en-GB" sz="2000" dirty="0">
                <a:solidFill>
                  <a:srgbClr val="0F5494"/>
                </a:solidFill>
                <a:latin typeface="Verdana"/>
              </a:rPr>
              <a:t>Author Processing Charges (APCs)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sz="2000" dirty="0">
              <a:solidFill>
                <a:srgbClr val="0F5494"/>
              </a:solidFill>
              <a:latin typeface="Verdana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Спросите своего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правового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/</a:t>
            </a:r>
            <a:r>
              <a:rPr lang="ru-RU" sz="2000" dirty="0" smtClean="0">
                <a:solidFill>
                  <a:srgbClr val="0F5494"/>
                </a:solidFill>
                <a:latin typeface="Verdana"/>
              </a:rPr>
              <a:t>финансового</a:t>
            </a:r>
            <a:r>
              <a:rPr lang="en-GB" sz="200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en-GB" sz="2000" dirty="0">
                <a:solidFill>
                  <a:srgbClr val="0F5494"/>
                </a:solidFill>
                <a:latin typeface="Verdana"/>
              </a:rPr>
              <a:t>NCP!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16943" y="3562125"/>
            <a:ext cx="4157693" cy="554508"/>
          </a:xfrm>
        </p:spPr>
        <p:txBody>
          <a:bodyPr/>
          <a:lstStyle/>
          <a:p>
            <a:pPr algn="ctr"/>
            <a:r>
              <a:rPr lang="ru-RU" dirty="0" smtClean="0"/>
              <a:t>Услуги</a:t>
            </a:r>
            <a:endParaRPr lang="de-DE" dirty="0"/>
          </a:p>
        </p:txBody>
      </p:sp>
      <p:pic>
        <p:nvPicPr>
          <p:cNvPr id="22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29" y="4632616"/>
            <a:ext cx="2210869" cy="1973544"/>
          </a:xfrm>
          <a:prstGeom prst="rect">
            <a:avLst/>
          </a:prstGeom>
        </p:spPr>
      </p:pic>
      <p:pic>
        <p:nvPicPr>
          <p:cNvPr id="23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85" y="1543016"/>
            <a:ext cx="1890210" cy="1687306"/>
          </a:xfrm>
          <a:prstGeom prst="rect">
            <a:avLst/>
          </a:prstGeom>
        </p:spPr>
      </p:pic>
      <p:pic>
        <p:nvPicPr>
          <p:cNvPr id="24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63" y="2084989"/>
            <a:ext cx="1804730" cy="1611002"/>
          </a:xfrm>
          <a:prstGeom prst="rect">
            <a:avLst/>
          </a:prstGeom>
        </p:spPr>
      </p:pic>
      <p:pic>
        <p:nvPicPr>
          <p:cNvPr id="25" name="Inhaltsplatzhalt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68" y="2331970"/>
            <a:ext cx="1620180" cy="1446262"/>
          </a:xfrm>
          <a:prstGeom prst="rect">
            <a:avLst/>
          </a:prstGeom>
        </p:spPr>
      </p:pic>
      <p:pic>
        <p:nvPicPr>
          <p:cNvPr id="26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25" y="4296142"/>
            <a:ext cx="1804730" cy="1611002"/>
          </a:xfrm>
          <a:prstGeom prst="rect">
            <a:avLst/>
          </a:prstGeom>
        </p:spPr>
      </p:pic>
      <p:pic>
        <p:nvPicPr>
          <p:cNvPr id="27" name="Inhaltsplatzhalt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7509"/>
            <a:ext cx="1807533" cy="1613504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1331640" y="3135057"/>
            <a:ext cx="147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F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</a:t>
            </a:r>
            <a:endParaRPr lang="en-GB" dirty="0">
              <a:solidFill>
                <a:srgbClr val="006F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139173" y="5712059"/>
            <a:ext cx="265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F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Линия поддержки</a:t>
            </a:r>
            <a:endParaRPr lang="en-GB" dirty="0">
              <a:solidFill>
                <a:srgbClr val="006F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03648" y="516655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F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</a:t>
            </a:r>
            <a:endParaRPr lang="en-GB" dirty="0">
              <a:solidFill>
                <a:srgbClr val="006F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851920" y="26084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F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Вебсайт</a:t>
            </a:r>
            <a:endParaRPr lang="en-GB" dirty="0">
              <a:solidFill>
                <a:srgbClr val="006F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073925" y="2836948"/>
            <a:ext cx="176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F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Послы</a:t>
            </a:r>
            <a:endParaRPr lang="en-GB" dirty="0">
              <a:solidFill>
                <a:srgbClr val="006F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228184" y="5101643"/>
            <a:ext cx="165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FB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Публикации</a:t>
            </a:r>
            <a:endParaRPr lang="en-GB" dirty="0">
              <a:solidFill>
                <a:srgbClr val="006FB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787326"/>
            <a:ext cx="253994" cy="33865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1" y="5351219"/>
            <a:ext cx="253800" cy="3384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07" y="4828154"/>
            <a:ext cx="253800" cy="3384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1" y="2247619"/>
            <a:ext cx="253800" cy="338400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27" y="4763243"/>
            <a:ext cx="253800" cy="33840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27" y="2541769"/>
            <a:ext cx="253800" cy="3384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/>
          <p:cNvSpPr txBox="1">
            <a:spLocks/>
          </p:cNvSpPr>
          <p:nvPr/>
        </p:nvSpPr>
        <p:spPr bwMode="auto">
          <a:xfrm>
            <a:off x="387801" y="1052736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Обязательства по распространению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459808" y="2060848"/>
            <a:ext cx="8342216" cy="1584176"/>
          </a:xfrm>
          <a:prstGeom prst="roundRect">
            <a:avLst/>
          </a:prstGeom>
          <a:solidFill>
            <a:srgbClr val="FFFFFF">
              <a:lumMod val="85000"/>
              <a:alpha val="46000"/>
            </a:srgbClr>
          </a:solidFill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Партнеры проекта обязаны распространять результаты незамедлительно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т.е.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научному сообществу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широкой публике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</a:t>
            </a:r>
            <a:r>
              <a:rPr lang="ru-RU" kern="0" dirty="0" smtClean="0">
                <a:solidFill>
                  <a:srgbClr val="0F5494"/>
                </a:solidFill>
                <a:latin typeface="Verdana"/>
              </a:rPr>
              <a:t>любым подходящим способом, а также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публикацию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результатов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любых изданиях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59808" y="3861048"/>
            <a:ext cx="6768753" cy="2520280"/>
          </a:xfrm>
          <a:prstGeom prst="roundRect">
            <a:avLst>
              <a:gd name="adj" fmla="val 10118"/>
            </a:avLst>
          </a:prstGeom>
          <a:solidFill>
            <a:srgbClr val="FFC000">
              <a:alpha val="46000"/>
            </a:srgbClr>
          </a:solidFill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Но</a:t>
            </a: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нельзя распространять результаты пока не принято решение о возможной защите</a:t>
            </a:r>
            <a:r>
              <a:rPr kumimoji="0" lang="en-GB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</a:t>
            </a:r>
            <a:endParaRPr kumimoji="0" lang="en-GB" sz="15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5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все заявки на патент</a:t>
            </a:r>
            <a:r>
              <a:rPr kumimoji="0" lang="en-GB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публикации</a:t>
            </a:r>
            <a:r>
              <a:rPr kumimoji="0" lang="en-GB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или любое</a:t>
            </a:r>
            <a:r>
              <a:rPr kumimoji="0" lang="ru-RU" sz="1500" b="0" i="1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другое распространение</a:t>
            </a:r>
            <a:r>
              <a:rPr kumimoji="0" lang="en-GB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также в электронной</a:t>
            </a:r>
            <a:r>
              <a:rPr kumimoji="0" lang="ru-RU" sz="1500" b="0" i="1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форме</a:t>
            </a:r>
            <a:r>
              <a:rPr kumimoji="0" lang="en-GB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</a:t>
            </a:r>
            <a:r>
              <a: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должно содержать формулировку</a:t>
            </a:r>
            <a:r>
              <a:rPr kumimoji="0" lang="ru-RU" sz="1500" b="0" i="1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что деятельность получала финансовую поддержку ЕС</a:t>
            </a:r>
            <a:r>
              <a:rPr lang="ru-RU" sz="1500" i="1" kern="0" dirty="0">
                <a:solidFill>
                  <a:srgbClr val="0F5494"/>
                </a:solidFill>
                <a:latin typeface="Verdana"/>
              </a:rPr>
              <a:t>.</a:t>
            </a:r>
            <a:r>
              <a:rPr kumimoji="0" lang="en-GB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 же относится</a:t>
            </a:r>
            <a:r>
              <a:rPr kumimoji="0" lang="ru-RU" sz="1500" b="0" i="1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 к результатам, используемым </a:t>
            </a:r>
            <a:r>
              <a:rPr kumimoji="0" lang="ru-RU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деятельности по стандартизации</a:t>
            </a:r>
            <a:r>
              <a:rPr kumimoji="0" lang="en-GB" sz="1500" b="0" i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en-GB" sz="15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576" y="4005064"/>
            <a:ext cx="1429447" cy="2204102"/>
          </a:xfrm>
          <a:prstGeom prst="roundRect">
            <a:avLst>
              <a:gd name="adj" fmla="val 16667"/>
            </a:avLst>
          </a:prstGeom>
          <a:ln>
            <a:solidFill>
              <a:srgbClr val="FFFFFF">
                <a:lumMod val="65000"/>
              </a:srgb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 bwMode="auto">
          <a:xfrm>
            <a:off x="650404" y="1124744"/>
            <a:ext cx="8229600" cy="8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Контрольный список вопросов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перед принятием решения о распространении результатов проекта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38994" y="1916832"/>
            <a:ext cx="80317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Примите решение о приоритетной защите и всех необходимых действиях</a:t>
            </a:r>
            <a:endParaRPr lang="en-GB" sz="1600" dirty="0">
              <a:solidFill>
                <a:srgbClr val="336699"/>
              </a:solid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336699"/>
              </a:solid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Проинформируйте письменно других партнеров проекта</a:t>
            </a:r>
            <a:r>
              <a:rPr lang="en-GB" sz="1600" dirty="0" smtClean="0">
                <a:solidFill>
                  <a:srgbClr val="336699"/>
                </a:solidFill>
                <a:latin typeface="Verdana"/>
              </a:rPr>
              <a:t> </a:t>
            </a: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за </a:t>
            </a:r>
            <a:r>
              <a:rPr lang="en-GB" sz="1600" dirty="0" smtClean="0">
                <a:solidFill>
                  <a:srgbClr val="336699"/>
                </a:solidFill>
                <a:latin typeface="Verdana"/>
              </a:rPr>
              <a:t>45</a:t>
            </a: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 дней до планируемого распространения и включите достаточно информации, чтобы они могли проанализировать затрагивает ли это их интересы или нет</a:t>
            </a:r>
            <a:r>
              <a:rPr lang="en-GB" sz="1600" dirty="0" smtClean="0">
                <a:solidFill>
                  <a:srgbClr val="336699"/>
                </a:solidFill>
                <a:latin typeface="Verdana"/>
              </a:rPr>
              <a:t>. </a:t>
            </a: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Этот временной интервал можно изменить в СК </a:t>
            </a:r>
            <a:r>
              <a:rPr lang="en-GB" sz="1600" dirty="0" smtClean="0">
                <a:solidFill>
                  <a:srgbClr val="336699"/>
                </a:solidFill>
                <a:latin typeface="Verdana"/>
              </a:rPr>
              <a:t>(</a:t>
            </a: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на большее или меньшее количество дней)</a:t>
            </a:r>
            <a:r>
              <a:rPr lang="en-GB" sz="1600" dirty="0" smtClean="0">
                <a:solidFill>
                  <a:srgbClr val="336699"/>
                </a:solidFill>
                <a:latin typeface="Verdana"/>
              </a:rPr>
              <a:t>. </a:t>
            </a: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Ждите</a:t>
            </a:r>
            <a:r>
              <a:rPr lang="en-GB" sz="1600" dirty="0" smtClean="0">
                <a:solidFill>
                  <a:srgbClr val="336699"/>
                </a:solidFill>
                <a:latin typeface="Verdana"/>
              </a:rPr>
              <a:t> </a:t>
            </a: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возражений </a:t>
            </a:r>
            <a:r>
              <a:rPr lang="en-GB" sz="1600" dirty="0" smtClean="0">
                <a:solidFill>
                  <a:srgbClr val="336699"/>
                </a:solidFill>
                <a:latin typeface="Verdana"/>
              </a:rPr>
              <a:t>30 </a:t>
            </a: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дней или как оговорено в СК</a:t>
            </a:r>
            <a:r>
              <a:rPr lang="ru-RU" sz="1600" dirty="0">
                <a:solidFill>
                  <a:srgbClr val="336699"/>
                </a:solidFill>
                <a:latin typeface="Verdana"/>
              </a:rPr>
              <a:t>.</a:t>
            </a:r>
            <a:endParaRPr lang="en-GB" sz="1600" dirty="0">
              <a:solidFill>
                <a:srgbClr val="336699"/>
              </a:solid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336699"/>
              </a:solid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Опасайтесь нарушить права ИС третей стороны</a:t>
            </a:r>
            <a:endParaRPr lang="en-GB" sz="1600" dirty="0">
              <a:solidFill>
                <a:srgbClr val="336699"/>
              </a:solid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336699"/>
              </a:solid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latin typeface="Verdana"/>
              </a:rPr>
              <a:t>Открытый доступ как общий принцип для научного распространения</a:t>
            </a:r>
            <a:endParaRPr lang="en-GB" sz="1600" b="1" dirty="0">
              <a:solidFill>
                <a:srgbClr val="FF0000"/>
              </a:solid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336699"/>
              </a:solid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336699"/>
                </a:solidFill>
                <a:latin typeface="Verdana"/>
              </a:rPr>
              <a:t>Перечислите деятельность по распространению в Плане использования и распространения</a:t>
            </a:r>
            <a:endParaRPr lang="en-GB" sz="1600" dirty="0">
              <a:solidFill>
                <a:srgbClr val="336699"/>
              </a:solidFill>
              <a:latin typeface="Verdana"/>
            </a:endParaRPr>
          </a:p>
          <a:p>
            <a:endParaRPr lang="en-GB" sz="1500" dirty="0">
              <a:solidFill>
                <a:srgbClr val="336699"/>
              </a:solidFill>
              <a:latin typeface="Verdan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500" dirty="0">
              <a:solidFill>
                <a:srgbClr val="336699"/>
              </a:solidFill>
              <a:latin typeface="Verdana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50404" y="1844824"/>
            <a:ext cx="8208912" cy="4384104"/>
          </a:xfrm>
          <a:prstGeom prst="roundRect">
            <a:avLst>
              <a:gd name="adj" fmla="val 5445"/>
            </a:avLst>
          </a:prstGeom>
          <a:noFill/>
          <a:ln w="25400" cap="flat" cmpd="sng" algn="ctr">
            <a:solidFill>
              <a:srgbClr val="AA5C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 bwMode="auto">
          <a:xfrm>
            <a:off x="395536" y="1052736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Verdana"/>
              </a:rPr>
              <a:t>Новизна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9" name="Abgerundetes Rechteck 27"/>
          <p:cNvSpPr/>
          <p:nvPr/>
        </p:nvSpPr>
        <p:spPr bwMode="auto">
          <a:xfrm>
            <a:off x="1057207" y="5522846"/>
            <a:ext cx="7029586" cy="93049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Verdana"/>
              </a:rPr>
              <a:t>Осторожно оценивайте деятельность по раскрытию и распространению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57200" y="1988841"/>
            <a:ext cx="822960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Точка пересечения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между деятельностью по защите и распространению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Статья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54: </a:t>
            </a:r>
            <a:r>
              <a:rPr lang="ru-RU" b="1" kern="0" dirty="0" smtClean="0">
                <a:latin typeface="Verdana"/>
              </a:rPr>
              <a:t>Европейской патентной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конвенции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lang="ru-RU" b="1" kern="0" dirty="0">
              <a:latin typeface="Verdan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Изобретение считается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новым, если оно не относится к уровню техники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Уровень техники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Все доступное общественности посредством письменного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или устного описания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lang="ru-RU" kern="0" dirty="0" smtClean="0">
                <a:latin typeface="Verdana"/>
              </a:rPr>
              <a:t>использования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или любым другим способом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 даты заполнения Европейской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заявки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патент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95536" y="1844824"/>
            <a:ext cx="8280920" cy="4896544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480346" y="1052736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Обязательство</a:t>
            </a:r>
            <a:r>
              <a:rPr kumimoji="0" lang="ru-RU" sz="25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распространять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vs </a:t>
            </a: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обязательство</a:t>
            </a:r>
            <a:r>
              <a:rPr kumimoji="0" lang="ru-RU" sz="25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защищать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11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84282"/>
              </p:ext>
            </p:extLst>
          </p:nvPr>
        </p:nvGraphicFramePr>
        <p:xfrm>
          <a:off x="457200" y="2204864"/>
          <a:ext cx="785921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480346" y="3724706"/>
            <a:ext cx="3467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Verdana" pitchFamily="34" charset="0"/>
              </a:rPr>
              <a:t>Иногда преждевременное разглашение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 (</a:t>
            </a:r>
            <a:r>
              <a:rPr lang="ru-RU" sz="1600" b="1" dirty="0" smtClean="0">
                <a:solidFill>
                  <a:srgbClr val="000000"/>
                </a:solidFill>
                <a:latin typeface="Verdana" pitchFamily="34" charset="0"/>
              </a:rPr>
              <a:t>распространение </a:t>
            </a:r>
            <a:r>
              <a:rPr lang="ru-RU" sz="1600" b="1" dirty="0">
                <a:solidFill>
                  <a:srgbClr val="000000"/>
                </a:solidFill>
                <a:latin typeface="Verdana" pitchFamily="34" charset="0"/>
              </a:rPr>
              <a:t>или </a:t>
            </a:r>
            <a:r>
              <a:rPr lang="ru-RU" sz="1600" b="1" dirty="0" smtClean="0">
                <a:solidFill>
                  <a:srgbClr val="000000"/>
                </a:solidFill>
                <a:latin typeface="Verdana" pitchFamily="34" charset="0"/>
              </a:rPr>
              <a:t>передача </a:t>
            </a:r>
            <a:r>
              <a:rPr lang="ru-RU" sz="1600" b="1" dirty="0">
                <a:solidFill>
                  <a:srgbClr val="000000"/>
                </a:solidFill>
                <a:latin typeface="Verdana" pitchFamily="34" charset="0"/>
              </a:rPr>
              <a:t>результатов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) </a:t>
            </a:r>
            <a:r>
              <a:rPr lang="ru-RU" sz="1600" b="1" dirty="0" smtClean="0">
                <a:solidFill>
                  <a:srgbClr val="000000"/>
                </a:solidFill>
                <a:latin typeface="Verdana" pitchFamily="34" charset="0"/>
              </a:rPr>
              <a:t>могут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Verdana" pitchFamily="34" charset="0"/>
              </a:rPr>
              <a:t>подорвать потенциал </a:t>
            </a: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Verdana" pitchFamily="34" charset="0"/>
              </a:rPr>
              <a:t>будующего использования.</a:t>
            </a:r>
            <a:endParaRPr lang="en-US" sz="1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395536" y="3724706"/>
            <a:ext cx="3552618" cy="2296582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76056" y="3573016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Verdana" pitchFamily="34" charset="0"/>
              </a:rPr>
              <a:t>только ЗАТЕМ</a:t>
            </a:r>
            <a:r>
              <a:rPr lang="en-US" sz="3200" b="1" dirty="0" smtClean="0">
                <a:solidFill>
                  <a:srgbClr val="0070C0"/>
                </a:solidFill>
                <a:latin typeface="Verdana" pitchFamily="34" charset="0"/>
              </a:rPr>
              <a:t>!</a:t>
            </a:r>
            <a:endParaRPr lang="en-US" sz="32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95536" y="1916832"/>
            <a:ext cx="8280920" cy="4608512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 bwMode="auto">
          <a:xfrm>
            <a:off x="472582" y="1196752"/>
            <a:ext cx="6835722" cy="76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Общее обязательство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по использованию результатов проекта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32456" y="2060848"/>
            <a:ext cx="7200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F5494"/>
                </a:solidFill>
                <a:latin typeface="Verdana"/>
              </a:rPr>
              <a:t>Каждый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выгодополучатель должен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en-GB" dirty="0">
                <a:solidFill>
                  <a:srgbClr val="0F5494"/>
                </a:solidFill>
                <a:latin typeface="Verdana"/>
              </a:rPr>
              <a:t>— </a:t>
            </a:r>
            <a:r>
              <a:rPr lang="ru-RU" b="1" dirty="0" smtClean="0">
                <a:solidFill>
                  <a:srgbClr val="0F5494"/>
                </a:solidFill>
                <a:latin typeface="Verdana"/>
              </a:rPr>
              <a:t>до</a:t>
            </a:r>
            <a:r>
              <a:rPr lang="en-GB" b="1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b="1" dirty="0" smtClean="0">
                <a:solidFill>
                  <a:srgbClr val="0F5494"/>
                </a:solidFill>
                <a:latin typeface="Verdana"/>
              </a:rPr>
              <a:t>4-х лет после завершения проекта</a:t>
            </a:r>
            <a:r>
              <a:rPr lang="en-GB" b="1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принимать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действия, чтобы обеспечить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Verdana"/>
              </a:rPr>
              <a:t>‘</a:t>
            </a:r>
            <a:r>
              <a:rPr lang="ru-RU" b="1" dirty="0" smtClean="0">
                <a:solidFill>
                  <a:srgbClr val="FF0000"/>
                </a:solidFill>
                <a:latin typeface="Verdana"/>
              </a:rPr>
              <a:t>использование</a:t>
            </a:r>
            <a:r>
              <a:rPr lang="en-GB" dirty="0" smtClean="0">
                <a:solidFill>
                  <a:srgbClr val="FF0000"/>
                </a:solidFill>
                <a:latin typeface="Verdana"/>
              </a:rPr>
              <a:t>’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результатов проекта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непосредственно или опосредованно)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в частности через трансфер или лицензирование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:</a:t>
            </a:r>
            <a:endParaRPr lang="en-GB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F5494"/>
                </a:solidFill>
                <a:latin typeface="Verdana"/>
              </a:rPr>
              <a:t>(a)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используя их в дальнейшей исследовательской деятельности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en-GB" dirty="0">
                <a:solidFill>
                  <a:srgbClr val="0F5494"/>
                </a:solidFill>
                <a:latin typeface="Verdana"/>
              </a:rPr>
              <a:t>(outside the action);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F5494"/>
                </a:solidFill>
                <a:latin typeface="Verdana"/>
              </a:rPr>
              <a:t>(b)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разрабатывая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создавая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или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продавая продукт или процесс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;</a:t>
            </a:r>
            <a:endParaRPr lang="en-GB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F5494"/>
                </a:solidFill>
                <a:latin typeface="Verdana"/>
              </a:rPr>
              <a:t>(c)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создавая или предоставляя услугу</a:t>
            </a:r>
            <a:r>
              <a:rPr lang="en-GB" dirty="0" smtClean="0">
                <a:solidFill>
                  <a:srgbClr val="0F5494"/>
                </a:solidFill>
                <a:latin typeface="Verdana"/>
              </a:rPr>
              <a:t>,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или</a:t>
            </a:r>
            <a:endParaRPr lang="en-GB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F5494"/>
                </a:solidFill>
                <a:latin typeface="Verdana"/>
              </a:rPr>
              <a:t>(d) </a:t>
            </a:r>
            <a:r>
              <a:rPr lang="ru-RU" dirty="0" smtClean="0">
                <a:solidFill>
                  <a:srgbClr val="0F5494"/>
                </a:solidFill>
                <a:latin typeface="Verdana"/>
              </a:rPr>
              <a:t>используя их в деятельности по стандартизации.</a:t>
            </a:r>
            <a:endParaRPr lang="en-GB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F5494"/>
              </a:solidFill>
              <a:latin typeface="Verdan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50404" y="1844824"/>
            <a:ext cx="8208912" cy="4536504"/>
          </a:xfrm>
          <a:prstGeom prst="roundRect">
            <a:avLst>
              <a:gd name="adj" fmla="val 7869"/>
            </a:avLst>
          </a:prstGeom>
          <a:noFill/>
          <a:ln w="25400" cap="flat" cmpd="sng" algn="ctr">
            <a:solidFill>
              <a:srgbClr val="AA5C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/>
          <p:cNvSpPr txBox="1">
            <a:spLocks/>
          </p:cNvSpPr>
          <p:nvPr/>
        </p:nvSpPr>
        <p:spPr bwMode="auto">
          <a:xfrm>
            <a:off x="323528" y="1196752"/>
            <a:ext cx="8229600" cy="81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Пути использования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496516" y="2008767"/>
            <a:ext cx="8208912" cy="4554750"/>
          </a:xfrm>
          <a:prstGeom prst="roundRect">
            <a:avLst/>
          </a:prstGeom>
          <a:noFill/>
          <a:ln w="25400" cap="flat" cmpd="sng" algn="ctr">
            <a:solidFill>
              <a:srgbClr val="65A19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83344" y="220486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36699"/>
                </a:solidFill>
                <a:latin typeface="Verdana"/>
              </a:rPr>
              <a:t>Основные способы</a:t>
            </a:r>
            <a:endParaRPr lang="de-DE" sz="1600" b="1" dirty="0">
              <a:solidFill>
                <a:srgbClr val="336699"/>
              </a:solidFill>
              <a:latin typeface="Verdana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7584" y="2564904"/>
            <a:ext cx="5040560" cy="38318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336699"/>
                </a:solidFill>
                <a:latin typeface="Verdana"/>
                <a:cs typeface="Arial" charset="0"/>
              </a:rPr>
              <a:t>Использование для дальнейших исследований</a:t>
            </a:r>
            <a:endParaRPr lang="en-GB" sz="1500" dirty="0">
              <a:solidFill>
                <a:srgbClr val="336699"/>
              </a:solidFill>
              <a:latin typeface="Verdana"/>
              <a:cs typeface="Arial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GB" sz="1500" dirty="0">
              <a:solidFill>
                <a:srgbClr val="336699"/>
              </a:solidFill>
              <a:latin typeface="Verdana"/>
              <a:cs typeface="Arial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Разработка и продажа собственных продуктов</a:t>
            </a:r>
            <a:r>
              <a:rPr lang="en-GB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/</a:t>
            </a:r>
            <a:r>
              <a:rPr lang="ru-RU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услуг</a:t>
            </a:r>
            <a:endParaRPr lang="en-GB" sz="1500" u="sng" dirty="0">
              <a:solidFill>
                <a:srgbClr val="336699"/>
              </a:solidFill>
              <a:latin typeface="Verdana"/>
              <a:cs typeface="Arial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GB" sz="1500" dirty="0">
              <a:solidFill>
                <a:srgbClr val="336699"/>
              </a:solidFill>
              <a:latin typeface="Verdana"/>
              <a:cs typeface="Arial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dirty="0" err="1" smtClean="0">
                <a:solidFill>
                  <a:srgbClr val="336699"/>
                </a:solidFill>
                <a:latin typeface="Verdana"/>
                <a:cs typeface="Arial Unicode MS" charset="0"/>
              </a:rPr>
              <a:t>Спиноф</a:t>
            </a:r>
            <a:r>
              <a:rPr lang="ru-RU" sz="1500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 деятельность</a:t>
            </a:r>
            <a:endParaRPr lang="en-GB" sz="1500" dirty="0">
              <a:solidFill>
                <a:srgbClr val="336699"/>
              </a:solidFill>
              <a:latin typeface="Verdana"/>
              <a:cs typeface="Arial Unicode MS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GB" sz="1500" dirty="0">
              <a:solidFill>
                <a:srgbClr val="336699"/>
              </a:solidFill>
              <a:latin typeface="Verdana"/>
              <a:cs typeface="Arial Unicode MS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336699"/>
                </a:solidFill>
                <a:latin typeface="Verdana"/>
                <a:cs typeface="Arial" charset="0"/>
              </a:rPr>
              <a:t>Соглашение о сотрудничестве</a:t>
            </a:r>
            <a:r>
              <a:rPr lang="en-GB" sz="1500" dirty="0" smtClean="0">
                <a:solidFill>
                  <a:srgbClr val="336699"/>
                </a:solidFill>
                <a:latin typeface="Verdana"/>
                <a:cs typeface="Arial" charset="0"/>
              </a:rPr>
              <a:t>/</a:t>
            </a:r>
            <a:r>
              <a:rPr lang="ru-RU" sz="1500" dirty="0" smtClean="0">
                <a:solidFill>
                  <a:srgbClr val="336699"/>
                </a:solidFill>
                <a:latin typeface="Verdana"/>
                <a:cs typeface="Arial" charset="0"/>
              </a:rPr>
              <a:t>Совместные предприятия</a:t>
            </a:r>
            <a:endParaRPr lang="en-GB" sz="1500" dirty="0">
              <a:solidFill>
                <a:srgbClr val="336699"/>
              </a:solidFill>
              <a:latin typeface="Verdana"/>
              <a:cs typeface="Arial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GB" sz="1500" dirty="0">
              <a:solidFill>
                <a:srgbClr val="336699"/>
              </a:solidFill>
              <a:latin typeface="Verdana"/>
              <a:cs typeface="Arial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Продажа</a:t>
            </a:r>
            <a:r>
              <a:rPr lang="en-GB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 </a:t>
            </a:r>
            <a:r>
              <a:rPr lang="ru-RU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прав на ИС</a:t>
            </a:r>
            <a:r>
              <a:rPr lang="en-GB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/</a:t>
            </a:r>
            <a:r>
              <a:rPr lang="ru-RU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Продажа</a:t>
            </a:r>
            <a:r>
              <a:rPr lang="en-GB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 </a:t>
            </a:r>
            <a:r>
              <a:rPr lang="en-GB" sz="1500" u="sng" dirty="0">
                <a:solidFill>
                  <a:srgbClr val="336699"/>
                </a:solidFill>
                <a:latin typeface="Verdana"/>
                <a:cs typeface="Arial" charset="0"/>
              </a:rPr>
              <a:t>(IP based) </a:t>
            </a:r>
            <a:r>
              <a:rPr lang="ru-RU" sz="1500" u="sng" dirty="0" smtClean="0">
                <a:solidFill>
                  <a:srgbClr val="336699"/>
                </a:solidFill>
                <a:latin typeface="Verdana"/>
                <a:cs typeface="Arial" charset="0"/>
              </a:rPr>
              <a:t>бизнеса</a:t>
            </a:r>
            <a:endParaRPr lang="en-GB" sz="1500" u="sng" dirty="0">
              <a:solidFill>
                <a:srgbClr val="336699"/>
              </a:solidFill>
              <a:latin typeface="Verdana"/>
              <a:cs typeface="Arial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GB" sz="1500" u="sng" dirty="0">
              <a:solidFill>
                <a:srgbClr val="336699"/>
              </a:solidFill>
              <a:latin typeface="Verdana"/>
              <a:cs typeface="Arial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u="sng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Лицензирование</a:t>
            </a:r>
            <a:r>
              <a:rPr lang="en-GB" sz="1500" u="sng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 </a:t>
            </a:r>
            <a:r>
              <a:rPr lang="ru-RU" sz="1500" u="sng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прав на ИС</a:t>
            </a:r>
            <a:r>
              <a:rPr lang="en-GB" sz="1500" u="sng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 </a:t>
            </a:r>
            <a:r>
              <a:rPr lang="en-GB" sz="1500" u="sng" dirty="0">
                <a:solidFill>
                  <a:srgbClr val="336699"/>
                </a:solidFill>
                <a:latin typeface="Verdana"/>
                <a:cs typeface="Arial Unicode MS" charset="0"/>
              </a:rPr>
              <a:t>(out-licensing)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GB" sz="1500" dirty="0">
              <a:solidFill>
                <a:srgbClr val="336699"/>
              </a:solidFill>
              <a:latin typeface="Verdana"/>
              <a:cs typeface="Arial Unicode MS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Деятельность по стандартизации</a:t>
            </a:r>
            <a:r>
              <a:rPr lang="en-GB" sz="1500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 (</a:t>
            </a:r>
            <a:r>
              <a:rPr lang="ru-RU" sz="1500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новые стандарты</a:t>
            </a:r>
            <a:r>
              <a:rPr lang="en-GB" sz="1500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/</a:t>
            </a:r>
            <a:r>
              <a:rPr lang="ru-RU" sz="1500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существующие методики</a:t>
            </a:r>
            <a:r>
              <a:rPr lang="en-GB" sz="1500" dirty="0" smtClean="0">
                <a:solidFill>
                  <a:srgbClr val="336699"/>
                </a:solidFill>
                <a:latin typeface="Verdana"/>
                <a:cs typeface="Arial Unicode MS" charset="0"/>
              </a:rPr>
              <a:t>) </a:t>
            </a:r>
            <a:endParaRPr lang="de-DE" sz="1500" dirty="0">
              <a:solidFill>
                <a:srgbClr val="336699"/>
              </a:solidFill>
              <a:latin typeface="Verdana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704" y="3155781"/>
            <a:ext cx="2205906" cy="2853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06006" y="98072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kern="0" dirty="0" smtClean="0">
                <a:latin typeface="Verdana"/>
              </a:rPr>
              <a:t>Модели использования</a:t>
            </a:r>
            <a:endParaRPr lang="en-GB" kern="0" dirty="0">
              <a:latin typeface="Verdana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7544" y="2276872"/>
            <a:ext cx="295321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anose="05000000000000000000" pitchFamily="2" charset="2"/>
              <a:buChar char="Ø"/>
              <a:defRPr sz="20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800" b="0">
                <a:solidFill>
                  <a:srgbClr val="0F5494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Некоторые</a:t>
            </a:r>
            <a:r>
              <a:rPr kumimoji="0" lang="ru-RU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способы использования возможны только если результаты проекта были надлежащим образом защищены</a:t>
            </a:r>
            <a:endParaRPr kumimoji="0" lang="en-GB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Лицензия бесполезна без монополии,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которая обеспечивается правами на ИС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Понимайте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793408698"/>
              </p:ext>
            </p:extLst>
          </p:nvPr>
        </p:nvGraphicFramePr>
        <p:xfrm>
          <a:off x="3275856" y="1917352"/>
          <a:ext cx="5735960" cy="475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bgerundetes Rechteck 10"/>
          <p:cNvSpPr/>
          <p:nvPr/>
        </p:nvSpPr>
        <p:spPr>
          <a:xfrm>
            <a:off x="395536" y="2276872"/>
            <a:ext cx="3024336" cy="4176464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F5494"/>
                </a:solidFill>
                <a:latin typeface="Verdana"/>
              </a:rPr>
              <a:t>Ограничения использования</a:t>
            </a:r>
            <a:endParaRPr lang="en-US" sz="3000" b="1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816" y="2261801"/>
            <a:ext cx="7886700" cy="2031295"/>
          </a:xfrm>
          <a:ln w="38100" cmpd="sng">
            <a:solidFill>
              <a:srgbClr val="FF0000"/>
            </a:solidFill>
          </a:ln>
        </p:spPr>
        <p:txBody>
          <a:bodyPr/>
          <a:lstStyle/>
          <a:p>
            <a:endParaRPr lang="en-US" sz="1900" kern="0" dirty="0" smtClean="0">
              <a:latin typeface="Verdana"/>
            </a:endParaRPr>
          </a:p>
          <a:p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Статья</a:t>
            </a:r>
            <a:r>
              <a:rPr lang="en-US" sz="1900" kern="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en-US" sz="1900" kern="0" dirty="0">
                <a:solidFill>
                  <a:srgbClr val="0F5494"/>
                </a:solidFill>
                <a:latin typeface="Verdana"/>
              </a:rPr>
              <a:t>30.3 </a:t>
            </a:r>
            <a:r>
              <a:rPr lang="ru-RU" sz="1900" kern="0" dirty="0" err="1" smtClean="0">
                <a:solidFill>
                  <a:srgbClr val="0F5494"/>
                </a:solidFill>
                <a:latin typeface="Verdana"/>
              </a:rPr>
              <a:t>Грантового</a:t>
            </a:r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 соглашения:</a:t>
            </a:r>
            <a:r>
              <a:rPr lang="en-US" sz="1900" kern="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право ЕС</a:t>
            </a:r>
            <a:r>
              <a:rPr lang="en-US" sz="1900" kern="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препятствовать трансферу</a:t>
            </a:r>
            <a:r>
              <a:rPr lang="en-US" sz="1900" kern="0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передаче</a:t>
            </a:r>
            <a:r>
              <a:rPr lang="en-US" sz="1900" kern="0" dirty="0" smtClean="0">
                <a:solidFill>
                  <a:srgbClr val="0F5494"/>
                </a:solidFill>
                <a:latin typeface="Verdana"/>
              </a:rPr>
              <a:t>) </a:t>
            </a:r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или</a:t>
            </a:r>
            <a:r>
              <a:rPr lang="en-US" sz="1900" kern="0" dirty="0" smtClean="0">
                <a:solidFill>
                  <a:srgbClr val="0F5494"/>
                </a:solidFill>
                <a:latin typeface="Verdana"/>
              </a:rPr>
              <a:t> </a:t>
            </a:r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лицензированию за пределы Европейского союза</a:t>
            </a:r>
            <a:r>
              <a:rPr lang="en-US" sz="1900" kern="0" dirty="0" smtClean="0">
                <a:solidFill>
                  <a:srgbClr val="0F5494"/>
                </a:solidFill>
                <a:latin typeface="Verdana"/>
              </a:rPr>
              <a:t> (</a:t>
            </a:r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в страны не ассоциированные с </a:t>
            </a:r>
            <a:r>
              <a:rPr lang="ru-RU" sz="1900" kern="0" dirty="0">
                <a:solidFill>
                  <a:srgbClr val="0F5494"/>
                </a:solidFill>
                <a:latin typeface="Verdana"/>
              </a:rPr>
              <a:t>Н</a:t>
            </a:r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2020</a:t>
            </a:r>
            <a:r>
              <a:rPr lang="en-US" sz="1900" kern="0" dirty="0" smtClean="0">
                <a:solidFill>
                  <a:srgbClr val="0F5494"/>
                </a:solidFill>
                <a:latin typeface="Verdana"/>
              </a:rPr>
              <a:t>)</a:t>
            </a:r>
            <a:endParaRPr lang="en-US" sz="1900" kern="0" dirty="0">
              <a:solidFill>
                <a:srgbClr val="0F5494"/>
              </a:solidFill>
              <a:latin typeface="Verdana"/>
            </a:endParaRPr>
          </a:p>
          <a:p>
            <a:r>
              <a:rPr lang="ru-RU" sz="1900" kern="0" dirty="0" smtClean="0">
                <a:solidFill>
                  <a:srgbClr val="0F5494"/>
                </a:solidFill>
                <a:latin typeface="Verdana"/>
              </a:rPr>
              <a:t>Требуется официальное уведомление</a:t>
            </a:r>
            <a:r>
              <a:rPr lang="en-US" sz="1900" kern="0" dirty="0" smtClean="0">
                <a:solidFill>
                  <a:srgbClr val="0F5494"/>
                </a:solidFill>
                <a:latin typeface="Verdana"/>
              </a:rPr>
              <a:t>!</a:t>
            </a:r>
            <a:endParaRPr lang="en-US" sz="1900" kern="0" dirty="0">
              <a:solidFill>
                <a:srgbClr val="0F5494"/>
              </a:solidFill>
              <a:latin typeface="Verdana"/>
            </a:endParaRPr>
          </a:p>
        </p:txBody>
      </p:sp>
      <p:pic>
        <p:nvPicPr>
          <p:cNvPr id="4" name="Picture 3" descr="C:\Users\michele\Desktop\flat-2126885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65" y="4509120"/>
            <a:ext cx="1666525" cy="15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081A021F-32AE-421A-89C8-9B48B20F40B0}"/>
              </a:ext>
            </a:extLst>
          </p:cNvPr>
          <p:cNvSpPr txBox="1">
            <a:spLocks/>
          </p:cNvSpPr>
          <p:nvPr/>
        </p:nvSpPr>
        <p:spPr bwMode="auto">
          <a:xfrm>
            <a:off x="457199" y="1196752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Препятствия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D6155F6-D83F-4F91-8CF1-6CAF49E6CAD8}"/>
              </a:ext>
            </a:extLst>
          </p:cNvPr>
          <p:cNvSpPr txBox="1">
            <a:spLocks/>
          </p:cNvSpPr>
          <p:nvPr/>
        </p:nvSpPr>
        <p:spPr bwMode="auto">
          <a:xfrm>
            <a:off x="457199" y="2204864"/>
            <a:ext cx="8229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anose="05000000000000000000" pitchFamily="2" charset="2"/>
              <a:buChar char="Ø"/>
              <a:defRPr sz="20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Wingdings" pitchFamily="2" charset="2"/>
              <a:buChar char="§"/>
              <a:defRPr sz="1800" b="0">
                <a:solidFill>
                  <a:srgbClr val="0F5494"/>
                </a:solidFill>
                <a:latin typeface="+mn-lt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kern="0" noProof="0" dirty="0" smtClean="0">
                <a:latin typeface="Verdana"/>
              </a:rPr>
              <a:t>Есть права на ИС, которые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принадлежат конкурентам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Будьте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умнее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Ищите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!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Или просите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профессионалов поискать за вас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:</a:t>
            </a:r>
          </a:p>
          <a:p>
            <a:pPr lvl="2"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Исследование на патентную чистоту (</a:t>
            </a:r>
            <a:r>
              <a:rPr lang="en-US" kern="0" dirty="0">
                <a:latin typeface="Verdana"/>
              </a:rPr>
              <a:t>Freedom to </a:t>
            </a:r>
            <a:r>
              <a:rPr lang="en-US" kern="0" dirty="0" smtClean="0">
                <a:latin typeface="Verdana"/>
              </a:rPr>
              <a:t>Operate – FTO)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может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стоить очень дорого, но является приемлимыми расходми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!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EFA4ED2-BCF7-4244-98E3-01946CD01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88" y="3681642"/>
            <a:ext cx="21526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A651A6-04EE-4509-8E08-4A88584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675069"/>
            <a:ext cx="2486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BD00367-89CA-49D0-8ADF-C38C60BCA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26" y="3725896"/>
            <a:ext cx="3733994" cy="74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D3EE9F0-C4BD-4310-BEC7-0FBCBDC9007E}"/>
              </a:ext>
            </a:extLst>
          </p:cNvPr>
          <p:cNvSpPr/>
          <p:nvPr/>
        </p:nvSpPr>
        <p:spPr>
          <a:xfrm>
            <a:off x="179512" y="2133376"/>
            <a:ext cx="8640960" cy="4205139"/>
          </a:xfrm>
          <a:prstGeom prst="roundRect">
            <a:avLst/>
          </a:prstGeom>
          <a:noFill/>
          <a:ln w="25400" cap="flat" cmpd="sng" algn="ctr">
            <a:solidFill>
              <a:srgbClr val="65A19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 bwMode="auto">
          <a:xfrm>
            <a:off x="323528" y="980728"/>
            <a:ext cx="6048672" cy="81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Общие проблемы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57200" y="2158994"/>
            <a:ext cx="8229600" cy="41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Пассивное право</a:t>
            </a: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		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Патент</a:t>
            </a:r>
            <a:r>
              <a:rPr kumimoji="0" 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≠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Патентная чистота</a:t>
            </a:r>
            <a:endParaRPr kumimoji="0" lang="de-DE" sz="2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lvl="0">
              <a:defRPr/>
            </a:pPr>
            <a:r>
              <a:rPr lang="ru-RU" kern="0" dirty="0">
                <a:latin typeface="Verdana"/>
              </a:rPr>
              <a:t>Это подвергает их потенциальному риску нарушения, почти всегда даже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 подозревая об этом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987824" y="3337238"/>
            <a:ext cx="4968552" cy="816517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3" descr="C:\Users\michele\Desktop\flat-2126885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6651"/>
            <a:ext cx="1666525" cy="14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bgerundetes Rechteck 12"/>
          <p:cNvSpPr/>
          <p:nvPr/>
        </p:nvSpPr>
        <p:spPr>
          <a:xfrm>
            <a:off x="395536" y="1916832"/>
            <a:ext cx="8280920" cy="4424892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2348880"/>
            <a:ext cx="4168806" cy="4176464"/>
          </a:xfrm>
        </p:spPr>
        <p:txBody>
          <a:bodyPr/>
          <a:lstStyle/>
          <a:p>
            <a:r>
              <a:rPr lang="ru-RU" sz="1800" dirty="0" smtClean="0"/>
              <a:t>Онлайн библиотека</a:t>
            </a:r>
            <a:r>
              <a:rPr lang="en-GB" sz="1800" dirty="0" smtClean="0"/>
              <a:t>: </a:t>
            </a:r>
            <a:r>
              <a:rPr lang="ru-RU" sz="1800" dirty="0" smtClean="0"/>
              <a:t>фактологические бюллетени</a:t>
            </a:r>
            <a:r>
              <a:rPr lang="en-GB" sz="1800" dirty="0" smtClean="0"/>
              <a:t>, </a:t>
            </a:r>
            <a:r>
              <a:rPr lang="ru-RU" sz="1800" dirty="0" smtClean="0"/>
              <a:t>тематические исследования</a:t>
            </a:r>
            <a:r>
              <a:rPr lang="en-GB" sz="1800" dirty="0" smtClean="0"/>
              <a:t>, </a:t>
            </a:r>
            <a:r>
              <a:rPr lang="ru-RU" sz="1800" dirty="0" smtClean="0"/>
              <a:t>руководства по ИС</a:t>
            </a:r>
            <a:r>
              <a:rPr lang="en-GB" sz="1800" dirty="0" smtClean="0"/>
              <a:t>, </a:t>
            </a:r>
            <a:r>
              <a:rPr lang="ru-RU" sz="1800" dirty="0" smtClean="0"/>
              <a:t>инфографика</a:t>
            </a:r>
            <a:r>
              <a:rPr lang="en-GB" sz="1800" dirty="0" smtClean="0"/>
              <a:t>, </a:t>
            </a:r>
            <a:r>
              <a:rPr lang="ru-RU" sz="1800" dirty="0" smtClean="0"/>
              <a:t>шаблоны</a:t>
            </a:r>
            <a:r>
              <a:rPr lang="en-GB" sz="1800" dirty="0" smtClean="0"/>
              <a:t>, </a:t>
            </a:r>
            <a:r>
              <a:rPr lang="ru-RU" sz="1800" dirty="0" smtClean="0"/>
              <a:t>часто задаваемые вопросы</a:t>
            </a:r>
            <a:endParaRPr lang="en-GB" sz="1800" dirty="0" smtClean="0"/>
          </a:p>
          <a:p>
            <a:r>
              <a:rPr lang="ru-RU" sz="1800" dirty="0" smtClean="0"/>
              <a:t>Специальные издания по ИС</a:t>
            </a:r>
            <a:r>
              <a:rPr lang="en-GB" sz="1800" dirty="0" smtClean="0"/>
              <a:t>: </a:t>
            </a:r>
            <a:r>
              <a:rPr lang="ru-RU" sz="1800" dirty="0" smtClean="0"/>
              <a:t>информационные подборки</a:t>
            </a:r>
            <a:r>
              <a:rPr lang="en-GB" sz="1800" dirty="0" smtClean="0"/>
              <a:t> </a:t>
            </a:r>
            <a:r>
              <a:rPr lang="ru-RU" sz="1800" dirty="0" smtClean="0"/>
              <a:t>по</a:t>
            </a:r>
            <a:r>
              <a:rPr lang="en-GB" sz="1800" dirty="0" smtClean="0"/>
              <a:t> “</a:t>
            </a:r>
            <a:r>
              <a:rPr lang="ru-RU" sz="1800" dirty="0" smtClean="0"/>
              <a:t>горячим</a:t>
            </a:r>
            <a:r>
              <a:rPr lang="en-GB" sz="1800" dirty="0" smtClean="0"/>
              <a:t>” </a:t>
            </a:r>
            <a:r>
              <a:rPr lang="ru-RU" sz="1800" dirty="0" smtClean="0"/>
              <a:t>темам ИС</a:t>
            </a:r>
            <a:r>
              <a:rPr lang="en-GB" sz="1800" dirty="0" smtClean="0"/>
              <a:t> &amp; </a:t>
            </a:r>
            <a:r>
              <a:rPr lang="ru-RU" sz="1800" dirty="0" smtClean="0"/>
              <a:t>инноваций</a:t>
            </a:r>
            <a:endParaRPr lang="en-GB" sz="1800" dirty="0" smtClean="0"/>
          </a:p>
          <a:p>
            <a:r>
              <a:rPr lang="ru-RU" sz="1800" dirty="0" smtClean="0"/>
              <a:t>Периодическое издание</a:t>
            </a:r>
            <a:r>
              <a:rPr lang="en-GB" sz="1800" dirty="0" smtClean="0"/>
              <a:t>: </a:t>
            </a:r>
            <a:r>
              <a:rPr lang="ru-RU" sz="1800" dirty="0" smtClean="0"/>
              <a:t>тематический онлайн журнал, выходящий 2 раза в год</a:t>
            </a:r>
            <a:endParaRPr lang="en-GB" sz="1800" dirty="0"/>
          </a:p>
          <a:p>
            <a:r>
              <a:rPr lang="ru-RU" sz="1800" dirty="0" smtClean="0"/>
              <a:t>Информационный бюллетень, выходящий 2 раза в неделю</a:t>
            </a:r>
            <a:endParaRPr lang="en-GB" sz="18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r="18393"/>
          <a:stretch/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/>
        </p:nvSpPr>
        <p:spPr bwMode="auto">
          <a:xfrm>
            <a:off x="323528" y="1190435"/>
            <a:ext cx="8229600" cy="67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ru-RU" altLang="de-DE" kern="0" dirty="0" smtClean="0">
                <a:latin typeface="Arial" pitchFamily="34" charset="0"/>
                <a:ea typeface="ＭＳ Ｐゴシック" pitchFamily="34" charset="-128"/>
              </a:rPr>
              <a:t>Полученные права</a:t>
            </a:r>
            <a:endParaRPr lang="en-US" altLang="de-DE" kern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583406" y="2348880"/>
            <a:ext cx="8229600" cy="26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sz="2500" kern="0" dirty="0" smtClean="0">
                <a:latin typeface="Arial" pitchFamily="34" charset="0"/>
                <a:ea typeface="ＭＳ Ｐゴシック" pitchFamily="34" charset="-128"/>
              </a:rPr>
              <a:t>Право ИС обеспечивает его владельцу монополию на продукт</a:t>
            </a:r>
            <a:r>
              <a:rPr lang="en-US" altLang="de-DE" sz="2500" kern="0" dirty="0" smtClean="0"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ru-RU" altLang="de-DE" sz="2500" kern="0" dirty="0" smtClean="0">
                <a:latin typeface="Arial" pitchFamily="34" charset="0"/>
                <a:ea typeface="ＭＳ Ｐゴシック" pitchFamily="34" charset="-128"/>
              </a:rPr>
              <a:t>Никто без его разрешения не может использовать</a:t>
            </a:r>
            <a:r>
              <a:rPr lang="en-US" altLang="de-DE" sz="2500" kern="0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ru-RU" altLang="de-DE" sz="2500" kern="0" dirty="0" smtClean="0">
                <a:latin typeface="Arial" pitchFamily="34" charset="0"/>
                <a:ea typeface="ＭＳ Ｐゴシック" pitchFamily="34" charset="-128"/>
              </a:rPr>
              <a:t>коммерциализировать и пр. защищенный объект.</a:t>
            </a:r>
            <a:endParaRPr lang="en-US" altLang="de-DE" sz="2500" kern="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Foliennummernplatzhalter 4"/>
          <p:cNvSpPr txBox="1">
            <a:spLocks/>
          </p:cNvSpPr>
          <p:nvPr/>
        </p:nvSpPr>
        <p:spPr bwMode="auto">
          <a:xfrm>
            <a:off x="6553200" y="6377934"/>
            <a:ext cx="2133600" cy="34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16B40B-6439-4D05-BD11-799CDD719C94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2" name="Picture 2" descr="Museum, Brustplatte, Rüstung, Ritter, Metall, Arm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1" y="4038882"/>
            <a:ext cx="4284663" cy="213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bgerundetes Rechteck 12"/>
          <p:cNvSpPr/>
          <p:nvPr/>
        </p:nvSpPr>
        <p:spPr>
          <a:xfrm>
            <a:off x="395536" y="2204864"/>
            <a:ext cx="8280920" cy="4259435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6378330-7E4F-47C0-8A9D-64436BC05307}"/>
              </a:ext>
            </a:extLst>
          </p:cNvPr>
          <p:cNvSpPr txBox="1">
            <a:spLocks/>
          </p:cNvSpPr>
          <p:nvPr/>
        </p:nvSpPr>
        <p:spPr bwMode="auto">
          <a:xfrm>
            <a:off x="459228" y="1340768"/>
            <a:ext cx="8229600" cy="75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Терри</a:t>
            </a:r>
            <a:r>
              <a:rPr lang="ru-RU" kern="0" dirty="0">
                <a:latin typeface="Verdana"/>
              </a:rPr>
              <a:t>т</a:t>
            </a:r>
            <a:r>
              <a:rPr kumimoji="0" lang="ru-RU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ориальный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принцип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8" name="Picture 6" descr="C:\Users\Michele\Desktop\map-of-the-world-1405047_960_720.png">
            <a:extLst>
              <a:ext uri="{FF2B5EF4-FFF2-40B4-BE49-F238E27FC236}">
                <a16:creationId xmlns:a16="http://schemas.microsoft.com/office/drawing/2014/main" id="{39466E67-179B-4615-930E-0428A058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8" y="2632226"/>
            <a:ext cx="7653884" cy="34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2EA85A1-8C8F-4ED9-B6C5-E9DC441944CE}"/>
              </a:ext>
            </a:extLst>
          </p:cNvPr>
          <p:cNvSpPr txBox="1">
            <a:spLocks/>
          </p:cNvSpPr>
          <p:nvPr/>
        </p:nvSpPr>
        <p:spPr bwMode="auto">
          <a:xfrm>
            <a:off x="457200" y="3356992"/>
            <a:ext cx="8229600" cy="291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49264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544169" y="929898"/>
            <a:ext cx="8229600" cy="8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Verdana"/>
              </a:rPr>
              <a:t>Территориальный принцип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48035" y="1648880"/>
            <a:ext cx="82296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Часто исследователи не знают какие у них есть варианты.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Немногие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понимают что защита прав на ИС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имеет территориальные ограничения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Abgerundetes Rechteck 8"/>
          <p:cNvSpPr/>
          <p:nvPr/>
        </p:nvSpPr>
        <p:spPr>
          <a:xfrm>
            <a:off x="539552" y="4995965"/>
            <a:ext cx="3744416" cy="1601387"/>
          </a:xfrm>
          <a:prstGeom prst="roundRect">
            <a:avLst/>
          </a:prstGeom>
          <a:solidFill>
            <a:srgbClr val="65A193">
              <a:alpha val="61000"/>
            </a:srgbClr>
          </a:solidFill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Международная регистрация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Verdana"/>
              </a:rPr>
              <a:t>Заполнив международную заявку в своем </a:t>
            </a:r>
            <a:r>
              <a:rPr lang="ru-RU" sz="1600" b="1" kern="0" dirty="0" smtClean="0">
                <a:solidFill>
                  <a:srgbClr val="000000"/>
                </a:solidFill>
                <a:latin typeface="Verdana"/>
              </a:rPr>
              <a:t>НПВ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EPO, EUIPO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или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lang="ru-RU" sz="1600" b="1" kern="0" dirty="0" smtClean="0">
                <a:solidFill>
                  <a:srgbClr val="000000"/>
                </a:solidFill>
                <a:latin typeface="Verdana"/>
              </a:rPr>
              <a:t>ВОИС (</a:t>
            </a:r>
            <a:r>
              <a:rPr lang="en-US" sz="1600" b="1" kern="0" dirty="0" smtClean="0">
                <a:solidFill>
                  <a:srgbClr val="000000"/>
                </a:solidFill>
                <a:latin typeface="Verdana"/>
              </a:rPr>
              <a:t>WIPO)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Abgerundetes Rechteck 6"/>
          <p:cNvSpPr/>
          <p:nvPr/>
        </p:nvSpPr>
        <p:spPr>
          <a:xfrm>
            <a:off x="539552" y="2691710"/>
            <a:ext cx="3672408" cy="1673393"/>
          </a:xfrm>
          <a:prstGeom prst="roundRect">
            <a:avLst/>
          </a:prstGeom>
          <a:solidFill>
            <a:srgbClr val="FFC000">
              <a:alpha val="62000"/>
            </a:srgbClr>
          </a:solidFill>
          <a:ln w="2540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Национальная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регистрация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solidFill>
                  <a:srgbClr val="000000"/>
                </a:solidFill>
                <a:latin typeface="Verdana"/>
              </a:rPr>
              <a:t>По общему правилу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заявка подается в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latin typeface="Verdana"/>
              </a:rPr>
              <a:t>национальное патентное ведомство (НПВ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</a:rPr>
              <a:t>)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Abgerundetes Rechteck 7"/>
          <p:cNvSpPr txBox="1">
            <a:spLocks/>
          </p:cNvSpPr>
          <p:nvPr/>
        </p:nvSpPr>
        <p:spPr bwMode="auto">
          <a:xfrm>
            <a:off x="4860032" y="2691710"/>
            <a:ext cx="3888432" cy="1673394"/>
          </a:xfrm>
          <a:prstGeom prst="roundRect">
            <a:avLst/>
          </a:prstGeom>
          <a:solidFill>
            <a:srgbClr val="AA5C99">
              <a:alpha val="51000"/>
            </a:srgbClr>
          </a:solidFill>
          <a:ln w="254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Европейская регистрация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Европейская защита в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lang="ru-RU" sz="1500" b="1" kern="0" dirty="0" smtClean="0">
                <a:solidFill>
                  <a:srgbClr val="000000"/>
                </a:solidFill>
                <a:latin typeface="Verdana"/>
              </a:rPr>
              <a:t>НПВ</a:t>
            </a: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,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Европейском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патентном ведомстве (</a:t>
            </a: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EPO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)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или</a:t>
            </a:r>
            <a:r>
              <a:rPr kumimoji="0" lang="en-GB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Бюро интеллектуальной собственности ЕС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(</a:t>
            </a:r>
            <a:r>
              <a:rPr kumimoji="0" lang="en-GB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EUIPO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)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6" name="Abgerundetes Rechteck 7"/>
          <p:cNvSpPr txBox="1">
            <a:spLocks/>
          </p:cNvSpPr>
          <p:nvPr/>
        </p:nvSpPr>
        <p:spPr bwMode="auto">
          <a:xfrm>
            <a:off x="4860032" y="4995965"/>
            <a:ext cx="3816424" cy="1601387"/>
          </a:xfrm>
          <a:prstGeom prst="roundRect">
            <a:avLst/>
          </a:prstGeom>
          <a:solidFill>
            <a:srgbClr val="C00000">
              <a:alpha val="50588"/>
            </a:srgbClr>
          </a:solidFill>
          <a:ln w="254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Единый патент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ЕС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600" b="1" kern="0" dirty="0" smtClean="0">
                <a:solidFill>
                  <a:srgbClr val="000000"/>
                </a:solidFill>
                <a:latin typeface="Verdana"/>
              </a:rPr>
              <a:t>European </a:t>
            </a:r>
            <a:r>
              <a:rPr lang="en-US" sz="1600" b="1" kern="0" dirty="0">
                <a:solidFill>
                  <a:srgbClr val="000000"/>
                </a:solidFill>
                <a:latin typeface="Verdana"/>
              </a:rPr>
              <a:t>patent with unitary </a:t>
            </a:r>
            <a:r>
              <a:rPr lang="en-US" sz="1600" b="1" kern="0" dirty="0" smtClean="0">
                <a:solidFill>
                  <a:srgbClr val="000000"/>
                </a:solidFill>
                <a:latin typeface="Verdana"/>
              </a:rPr>
              <a:t>effect</a:t>
            </a:r>
            <a:r>
              <a:rPr lang="ru-RU" sz="1600" b="1" kern="0" dirty="0" smtClean="0">
                <a:solidFill>
                  <a:srgbClr val="000000"/>
                </a:solidFill>
                <a:latin typeface="Verdana"/>
              </a:rPr>
              <a:t>)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Picture 3" descr="C:\Users\michele\Desktop\flat-2126885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45978"/>
            <a:ext cx="1666525" cy="15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E35175ED-8DE2-401B-9AF9-530C7B1CC356}"/>
              </a:ext>
            </a:extLst>
          </p:cNvPr>
          <p:cNvSpPr txBox="1">
            <a:spLocks/>
          </p:cNvSpPr>
          <p:nvPr/>
        </p:nvSpPr>
        <p:spPr bwMode="auto">
          <a:xfrm>
            <a:off x="372993" y="1052736"/>
            <a:ext cx="8229600" cy="86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Убедитесь,</a:t>
            </a:r>
            <a:r>
              <a:rPr kumimoji="0" lang="ru-RU" sz="3000" b="1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что понимаете</a:t>
            </a:r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</a:t>
            </a:r>
            <a:endParaRPr kumimoji="0" lang="de-DE" sz="300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BA616F3-C60A-4041-B711-9B8D1CDFAC3A}"/>
              </a:ext>
            </a:extLst>
          </p:cNvPr>
          <p:cNvSpPr txBox="1">
            <a:spLocks/>
          </p:cNvSpPr>
          <p:nvPr/>
        </p:nvSpPr>
        <p:spPr bwMode="auto">
          <a:xfrm>
            <a:off x="457200" y="2211460"/>
            <a:ext cx="7859216" cy="42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18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Font typeface="Wingdings" pitchFamily="2" charset="2"/>
              <a:buChar char="§"/>
              <a:defRPr sz="1600" b="0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Нет преждевременных раскрытий ИС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500" kern="0" noProof="0" dirty="0" smtClean="0">
                <a:latin typeface="Verdana"/>
              </a:rPr>
              <a:t>Действия по защите выполняются как запланированно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Контрольный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список распространения тщательно выполняется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(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особенно университетами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!).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5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Использование можно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начать как только возможно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Где нужно/необходимо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з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аключены соглашения о совместном владении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У сторон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есть доступ к результатам, необходимым для использования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.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Честные и вменяемые условия доступа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!!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На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рынке нет скрытых препятствий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Патенты конкурентов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и другие права на ИС, которые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</a:t>
            </a:r>
            <a:r>
              <a:rPr lang="ru-RU" sz="1500" kern="0" noProof="0" dirty="0" smtClean="0">
                <a:latin typeface="Verdana"/>
              </a:rPr>
              <a:t>препятствуют доступу на определенный рынок</a:t>
            </a:r>
            <a:r>
              <a: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.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624"/>
              </a:buClr>
              <a:buSz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</a:rPr>
              <a:t>Исследования на патентную чистоту</a:t>
            </a:r>
            <a:r>
              <a:rPr lang="ru-RU" sz="1500" kern="0" dirty="0" smtClean="0">
                <a:latin typeface="Verdana"/>
              </a:rPr>
              <a:t> могут </a:t>
            </a:r>
            <a:r>
              <a:rPr lang="ru-RU" sz="1500" kern="0" dirty="0">
                <a:latin typeface="Verdana"/>
              </a:rPr>
              <a:t>помочь и дать представление о существующих правах </a:t>
            </a:r>
            <a:r>
              <a:rPr lang="ru-RU" sz="1500" kern="0" dirty="0" smtClean="0">
                <a:latin typeface="Verdana"/>
              </a:rPr>
              <a:t>на ИС.</a:t>
            </a:r>
            <a:endParaRPr kumimoji="0" lang="de-DE" sz="15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9" name="Abgerundetes Rechteck 4">
            <a:extLst>
              <a:ext uri="{FF2B5EF4-FFF2-40B4-BE49-F238E27FC236}">
                <a16:creationId xmlns:a16="http://schemas.microsoft.com/office/drawing/2014/main" id="{EED047B1-119C-421F-9793-82FA72C4A531}"/>
              </a:ext>
            </a:extLst>
          </p:cNvPr>
          <p:cNvSpPr/>
          <p:nvPr/>
        </p:nvSpPr>
        <p:spPr>
          <a:xfrm>
            <a:off x="395536" y="1988840"/>
            <a:ext cx="8280920" cy="4608512"/>
          </a:xfrm>
          <a:prstGeom prst="roundRect">
            <a:avLst>
              <a:gd name="adj" fmla="val 6419"/>
            </a:avLst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8313" y="1556275"/>
            <a:ext cx="8229600" cy="936625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dirty="0" smtClean="0"/>
              <a:t>Спасибо</a:t>
            </a:r>
            <a:r>
              <a:rPr lang="de-DE" dirty="0" smtClean="0"/>
              <a:t> 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sz="1600" i="1" dirty="0" smtClean="0">
                <a:ea typeface="+mn-ea"/>
                <a:cs typeface="+mn-cs"/>
              </a:rPr>
              <a:t>А.А. </a:t>
            </a:r>
            <a:r>
              <a:rPr lang="ru-RU" altLang="ru-RU" sz="1600" i="1" dirty="0">
                <a:ea typeface="+mn-ea"/>
                <a:cs typeface="+mn-cs"/>
              </a:rPr>
              <a:t>Успенский</a:t>
            </a:r>
            <a:br>
              <a:rPr lang="ru-RU" altLang="ru-RU" sz="1600" i="1" dirty="0">
                <a:ea typeface="+mn-ea"/>
                <a:cs typeface="+mn-cs"/>
              </a:rPr>
            </a:br>
            <a:r>
              <a:rPr lang="ru-RU" altLang="ru-RU" sz="1600" b="0" i="1" dirty="0" smtClean="0">
                <a:ea typeface="+mn-ea"/>
                <a:cs typeface="+mn-cs"/>
              </a:rPr>
              <a:t>Республиканский </a:t>
            </a:r>
            <a:r>
              <a:rPr lang="ru-RU" altLang="ru-RU" sz="1600" b="0" i="1" dirty="0">
                <a:ea typeface="+mn-ea"/>
                <a:cs typeface="+mn-cs"/>
              </a:rPr>
              <a:t>центр трансфера </a:t>
            </a:r>
            <a:r>
              <a:rPr lang="ru-RU" altLang="ru-RU" sz="1600" b="0" i="1" dirty="0" smtClean="0">
                <a:ea typeface="+mn-ea"/>
                <a:cs typeface="+mn-cs"/>
              </a:rPr>
              <a:t>технологий</a:t>
            </a:r>
            <a:br>
              <a:rPr lang="ru-RU" altLang="ru-RU" sz="1600" b="0" i="1" dirty="0" smtClean="0">
                <a:ea typeface="+mn-ea"/>
                <a:cs typeface="+mn-cs"/>
              </a:rPr>
            </a:br>
            <a:r>
              <a:rPr lang="en-US" altLang="ru-RU" sz="1600" b="0" i="1" dirty="0">
                <a:ea typeface="+mn-ea"/>
                <a:cs typeface="+mn-cs"/>
              </a:rPr>
              <a:t>Consortium coordinator of the COSME </a:t>
            </a:r>
            <a:r>
              <a:rPr lang="en-US" altLang="ru-RU" sz="1600" b="0" i="1" dirty="0" smtClean="0">
                <a:ea typeface="+mn-ea"/>
                <a:cs typeface="+mn-cs"/>
              </a:rPr>
              <a:t>project</a:t>
            </a:r>
            <a:r>
              <a:rPr lang="ru-RU" altLang="ru-RU" sz="1600" b="0" i="1" dirty="0" smtClean="0">
                <a:ea typeface="+mn-ea"/>
                <a:cs typeface="+mn-cs"/>
              </a:rPr>
              <a:t> </a:t>
            </a:r>
            <a:r>
              <a:rPr lang="en-US" altLang="ru-RU" sz="1600" b="0" i="1" dirty="0" smtClean="0">
                <a:ea typeface="+mn-ea"/>
                <a:cs typeface="+mn-cs"/>
              </a:rPr>
              <a:t>"</a:t>
            </a:r>
            <a:r>
              <a:rPr lang="en-US" altLang="ru-RU" sz="1600" b="0" i="1" dirty="0" smtClean="0">
                <a:ea typeface="+mn-ea"/>
                <a:cs typeface="+mn-cs"/>
              </a:rPr>
              <a:t>EEN </a:t>
            </a:r>
            <a:r>
              <a:rPr lang="en-US" altLang="ru-RU" sz="1600" b="0" i="1" dirty="0">
                <a:ea typeface="+mn-ea"/>
                <a:cs typeface="+mn-cs"/>
              </a:rPr>
              <a:t>Belarus"</a:t>
            </a:r>
            <a:br>
              <a:rPr lang="en-US" altLang="ru-RU" sz="1600" b="0" i="1" dirty="0">
                <a:ea typeface="+mn-ea"/>
                <a:cs typeface="+mn-cs"/>
              </a:rPr>
            </a:br>
            <a:r>
              <a:rPr lang="en-US" altLang="ru-RU" sz="1600" b="0" i="1" dirty="0" smtClean="0">
                <a:ea typeface="+mn-ea"/>
                <a:cs typeface="+mn-cs"/>
              </a:rPr>
              <a:t>European </a:t>
            </a:r>
            <a:r>
              <a:rPr lang="en-US" altLang="ru-RU" sz="1600" b="0" i="1" dirty="0">
                <a:ea typeface="+mn-ea"/>
                <a:cs typeface="+mn-cs"/>
              </a:rPr>
              <a:t>IP Helpdesk Ambassador in Belarus</a:t>
            </a:r>
            <a:r>
              <a:rPr lang="ru-RU" altLang="ru-RU" sz="1600" b="0" i="1" dirty="0">
                <a:ea typeface="+mn-ea"/>
                <a:cs typeface="+mn-cs"/>
              </a:rPr>
              <a:t/>
            </a:r>
            <a:br>
              <a:rPr lang="ru-RU" altLang="ru-RU" sz="1600" b="0" i="1" dirty="0">
                <a:ea typeface="+mn-ea"/>
                <a:cs typeface="+mn-cs"/>
              </a:rPr>
            </a:br>
            <a:r>
              <a:rPr lang="ru-RU" altLang="ru-RU" sz="1600" b="0" i="1" dirty="0" smtClean="0">
                <a:ea typeface="+mn-ea"/>
                <a:cs typeface="+mn-cs"/>
              </a:rPr>
              <a:t/>
            </a:r>
            <a:br>
              <a:rPr lang="ru-RU" altLang="ru-RU" sz="1600" b="0" i="1" dirty="0" smtClean="0">
                <a:ea typeface="+mn-ea"/>
                <a:cs typeface="+mn-cs"/>
              </a:rPr>
            </a:br>
            <a:r>
              <a:rPr lang="ru-RU" altLang="ru-RU" sz="1600" b="0" i="1" dirty="0" smtClean="0">
                <a:ea typeface="+mn-ea"/>
                <a:cs typeface="+mn-cs"/>
              </a:rPr>
              <a:t>Тел./факс: </a:t>
            </a:r>
            <a:r>
              <a:rPr lang="ru-RU" altLang="ru-RU" sz="1600" b="0" i="1" dirty="0">
                <a:ea typeface="+mn-ea"/>
                <a:cs typeface="+mn-cs"/>
              </a:rPr>
              <a:t>(+375-17) 284-14-99</a:t>
            </a:r>
            <a:br>
              <a:rPr lang="ru-RU" altLang="ru-RU" sz="1600" b="0" i="1" dirty="0">
                <a:ea typeface="+mn-ea"/>
                <a:cs typeface="+mn-cs"/>
              </a:rPr>
            </a:br>
            <a:r>
              <a:rPr lang="ru-RU" altLang="ru-RU" sz="1600" b="0" i="1" dirty="0" smtClean="0">
                <a:ea typeface="+mn-ea"/>
                <a:cs typeface="+mn-cs"/>
              </a:rPr>
              <a:t>E-</a:t>
            </a:r>
            <a:r>
              <a:rPr lang="ru-RU" altLang="ru-RU" sz="1600" b="0" i="1" dirty="0" err="1" smtClean="0">
                <a:ea typeface="+mn-ea"/>
                <a:cs typeface="+mn-cs"/>
              </a:rPr>
              <a:t>mail</a:t>
            </a:r>
            <a:r>
              <a:rPr lang="ru-RU" altLang="ru-RU" sz="1600" b="0" i="1" dirty="0">
                <a:ea typeface="+mn-ea"/>
                <a:cs typeface="+mn-cs"/>
              </a:rPr>
              <a:t>: uspenskiy@mail.ru</a:t>
            </a:r>
            <a:r>
              <a:rPr lang="en-US" altLang="ru-RU" sz="1600" b="0" i="1" dirty="0">
                <a:ea typeface="+mn-ea"/>
                <a:cs typeface="+mn-cs"/>
              </a:rPr>
              <a:t/>
            </a:r>
            <a:br>
              <a:rPr lang="en-US" altLang="ru-RU" sz="1600" b="0" i="1" dirty="0"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7596336" y="5733256"/>
            <a:ext cx="1306488" cy="969492"/>
          </a:xfrm>
        </p:spPr>
        <p:txBody>
          <a:bodyPr/>
          <a:lstStyle/>
          <a:p>
            <a:pPr marL="0" indent="0"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Перевод с английского:</a:t>
            </a:r>
          </a:p>
          <a:p>
            <a:pPr marL="0" indent="0">
              <a:buNone/>
            </a:pPr>
            <a:r>
              <a:rPr lang="ru-RU" sz="1000" dirty="0" err="1" smtClean="0">
                <a:solidFill>
                  <a:schemeClr val="tx1"/>
                </a:solidFill>
              </a:rPr>
              <a:t>А.Ал</a:t>
            </a:r>
            <a:r>
              <a:rPr lang="ru-RU" sz="1000" dirty="0" smtClean="0">
                <a:solidFill>
                  <a:schemeClr val="tx1"/>
                </a:solidFill>
              </a:rPr>
              <a:t>. Успенский,</a:t>
            </a:r>
          </a:p>
          <a:p>
            <a:pPr marL="0" indent="0">
              <a:buNone/>
            </a:pPr>
            <a:r>
              <a:rPr lang="ru-RU" sz="1000" dirty="0" err="1" smtClean="0">
                <a:solidFill>
                  <a:schemeClr val="tx1"/>
                </a:solidFill>
              </a:rPr>
              <a:t>Ал.А</a:t>
            </a:r>
            <a:r>
              <a:rPr lang="ru-RU" sz="1000" dirty="0" smtClean="0">
                <a:solidFill>
                  <a:schemeClr val="tx1"/>
                </a:solidFill>
              </a:rPr>
              <a:t>. Успенский,</a:t>
            </a:r>
          </a:p>
          <a:p>
            <a:pPr marL="0" indent="0">
              <a:buNone/>
            </a:pPr>
            <a:r>
              <a:rPr lang="ru-RU" sz="1000" dirty="0" smtClean="0">
                <a:solidFill>
                  <a:schemeClr val="tx1"/>
                </a:solidFill>
              </a:rPr>
              <a:t>М.С. </a:t>
            </a:r>
            <a:r>
              <a:rPr lang="ru-RU" sz="1000" smtClean="0">
                <a:solidFill>
                  <a:schemeClr val="tx1"/>
                </a:solidFill>
              </a:rPr>
              <a:t>Прибыльский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73742"/>
            <a:ext cx="2495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36625"/>
          </a:xfrm>
        </p:spPr>
        <p:txBody>
          <a:bodyPr/>
          <a:lstStyle/>
          <a:p>
            <a:r>
              <a:rPr lang="ru-RU" dirty="0" smtClean="0"/>
              <a:t>Дополнительная информация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 smtClean="0"/>
              <a:t>Общее</a:t>
            </a:r>
            <a:endParaRPr lang="de-DE" sz="1200" dirty="0"/>
          </a:p>
          <a:p>
            <a:pPr lvl="0"/>
            <a:r>
              <a:rPr lang="en-GB" sz="1200" u="sng" dirty="0">
                <a:hlinkClick r:id="rId2"/>
              </a:rPr>
              <a:t>Horizon 2020 Programme: Annotated Model Grant Agreement</a:t>
            </a:r>
            <a:endParaRPr lang="de-DE" sz="1200" dirty="0"/>
          </a:p>
          <a:p>
            <a:pPr marL="0" indent="0">
              <a:buNone/>
            </a:pPr>
            <a:r>
              <a:rPr lang="ru-RU" sz="1200" b="1" dirty="0" smtClean="0"/>
              <a:t>Коммуникационная деятельность</a:t>
            </a:r>
            <a:endParaRPr lang="de-DE" sz="1200" dirty="0"/>
          </a:p>
          <a:p>
            <a:pPr lvl="0"/>
            <a:r>
              <a:rPr lang="ru-RU" sz="1200" dirty="0" smtClean="0"/>
              <a:t>Брошюра</a:t>
            </a:r>
            <a:r>
              <a:rPr lang="en-US" sz="1200" dirty="0" smtClean="0"/>
              <a:t>: </a:t>
            </a:r>
            <a:r>
              <a:rPr lang="en-GB" sz="1200" u="sng" dirty="0" smtClean="0">
                <a:hlinkClick r:id="rId3"/>
              </a:rPr>
              <a:t>Making the Most of Your H2020 Project – Boosting the impact of your project through effective communication, dissemination &amp; exploitation</a:t>
            </a:r>
            <a:endParaRPr lang="en-GB" sz="1200" u="sng" dirty="0" smtClean="0"/>
          </a:p>
          <a:p>
            <a:r>
              <a:rPr lang="ru-RU" sz="1200" dirty="0" smtClean="0"/>
              <a:t>Онлайн руководство</a:t>
            </a:r>
            <a:r>
              <a:rPr lang="en-US" sz="1200" dirty="0" smtClean="0"/>
              <a:t>: </a:t>
            </a:r>
            <a:r>
              <a:rPr lang="en-GB" sz="1200" u="sng" dirty="0">
                <a:hlinkClick r:id="rId4"/>
              </a:rPr>
              <a:t>Horizon 2020 Participant Portal Online Manual “Communicating Your Project”</a:t>
            </a:r>
            <a:endParaRPr lang="en-GB" sz="1200" u="sng" dirty="0"/>
          </a:p>
          <a:p>
            <a:r>
              <a:rPr lang="ru-RU" sz="1200" dirty="0" smtClean="0"/>
              <a:t>Инструкция</a:t>
            </a:r>
            <a:r>
              <a:rPr lang="en-US" sz="1200" dirty="0" smtClean="0"/>
              <a:t>: </a:t>
            </a:r>
            <a:r>
              <a:rPr lang="en-GB" sz="1200" u="sng" dirty="0">
                <a:hlinkClick r:id="rId5"/>
              </a:rPr>
              <a:t>Communicating EU Research &amp; Innovation</a:t>
            </a:r>
            <a:r>
              <a:rPr lang="en-GB" sz="1200" u="sng" dirty="0"/>
              <a:t>;</a:t>
            </a:r>
            <a:r>
              <a:rPr lang="en-GB" sz="1200" dirty="0"/>
              <a:t>  </a:t>
            </a:r>
            <a:r>
              <a:rPr lang="en-GB" sz="1200" u="sng" dirty="0">
                <a:hlinkClick r:id="rId6"/>
              </a:rPr>
              <a:t>Social Media Guide for EU-funded R&amp;I Projects</a:t>
            </a:r>
            <a:endParaRPr lang="de-DE" sz="1200" dirty="0"/>
          </a:p>
          <a:p>
            <a:pPr lvl="0"/>
            <a:r>
              <a:rPr lang="ru-RU" sz="1200" dirty="0" smtClean="0"/>
              <a:t>Видео</a:t>
            </a:r>
            <a:r>
              <a:rPr lang="en-US" sz="1200" dirty="0" smtClean="0"/>
              <a:t>: </a:t>
            </a:r>
            <a:r>
              <a:rPr lang="en-GB" sz="1200" u="sng" dirty="0">
                <a:hlinkClick r:id="rId7"/>
              </a:rPr>
              <a:t>The EU Guide to Science Communication</a:t>
            </a:r>
            <a:endParaRPr lang="de-DE" sz="1200" dirty="0"/>
          </a:p>
          <a:p>
            <a:pPr lvl="0"/>
            <a:r>
              <a:rPr lang="ru-RU" sz="1200" dirty="0" smtClean="0"/>
              <a:t>Вебинар</a:t>
            </a:r>
            <a:r>
              <a:rPr lang="en-GB" sz="1200" dirty="0" smtClean="0"/>
              <a:t>: </a:t>
            </a:r>
            <a:r>
              <a:rPr lang="en-GB" sz="1200" u="sng" dirty="0">
                <a:hlinkClick r:id="rId8"/>
              </a:rPr>
              <a:t>60-minute Communication Workout</a:t>
            </a:r>
            <a:endParaRPr lang="en-GB" sz="1200" u="sng" dirty="0"/>
          </a:p>
          <a:p>
            <a:pPr lvl="0"/>
            <a:r>
              <a:rPr lang="ru-RU" sz="1200" u="sng" dirty="0" smtClean="0"/>
              <a:t>Руководство по использованию средств массовой информации в проектах </a:t>
            </a:r>
            <a:r>
              <a:rPr lang="en-US" sz="1200" u="sng" dirty="0" smtClean="0"/>
              <a:t>H2020</a:t>
            </a:r>
            <a:r>
              <a:rPr lang="en-GB" sz="1200" u="sng" dirty="0" smtClean="0"/>
              <a:t>: </a:t>
            </a:r>
            <a:r>
              <a:rPr lang="en-GB" sz="1200" u="sng" dirty="0">
                <a:hlinkClick r:id="rId6"/>
              </a:rPr>
              <a:t>http://ec.europa.eu/research/participants/data/ref/h2020/other/grants_manual/amga/soc-med-guide_en.pdf</a:t>
            </a:r>
            <a:endParaRPr lang="en-GB" sz="1200" u="sng" dirty="0"/>
          </a:p>
          <a:p>
            <a:pPr marL="0" indent="0">
              <a:buNone/>
            </a:pPr>
            <a:r>
              <a:rPr lang="ru-RU" sz="1200" b="1" dirty="0" smtClean="0"/>
              <a:t>Распространение и использование</a:t>
            </a:r>
            <a:endParaRPr lang="de-DE" sz="1200" dirty="0"/>
          </a:p>
          <a:p>
            <a:pPr lvl="0"/>
            <a:r>
              <a:rPr lang="ru-RU" sz="1200" dirty="0" smtClean="0"/>
              <a:t>Онлайт руководство</a:t>
            </a:r>
            <a:r>
              <a:rPr lang="en-GB" sz="1200" dirty="0" smtClean="0"/>
              <a:t>: </a:t>
            </a:r>
            <a:r>
              <a:rPr lang="en-GB" sz="1200" u="sng" dirty="0">
                <a:hlinkClick r:id="rId9"/>
              </a:rPr>
              <a:t>Horizon 2020 Participant Portal Online Manual “Dissemination &amp; Exploitation of Results”</a:t>
            </a:r>
            <a:endParaRPr lang="de-DE" sz="1200" dirty="0"/>
          </a:p>
          <a:p>
            <a:pPr lvl="0"/>
            <a:r>
              <a:rPr lang="ru-RU" sz="1200" dirty="0" smtClean="0"/>
              <a:t>Руководство «Подготовка информационных бюллетеней по использованию и распространению результатов проектов Программы </a:t>
            </a:r>
            <a:r>
              <a:rPr lang="en-US" sz="1200" dirty="0" smtClean="0"/>
              <a:t>H2020</a:t>
            </a:r>
            <a:r>
              <a:rPr lang="ru-RU" sz="1200" dirty="0" smtClean="0"/>
              <a:t>»</a:t>
            </a:r>
            <a:r>
              <a:rPr lang="en-GB" sz="1200" dirty="0" smtClean="0"/>
              <a:t>: </a:t>
            </a:r>
            <a:r>
              <a:rPr lang="en-GB" sz="1200" u="sng" dirty="0">
                <a:hlinkClick r:id="rId10"/>
              </a:rPr>
              <a:t>The Plan for the Exploitation and Dissemination of Results in Horizon 2020</a:t>
            </a:r>
            <a:endParaRPr lang="de-DE" sz="1200" dirty="0"/>
          </a:p>
          <a:p>
            <a:pPr marL="0" indent="0">
              <a:buNone/>
            </a:pPr>
            <a:r>
              <a:rPr lang="ru-RU" sz="1200" b="1" dirty="0" smtClean="0"/>
              <a:t>Управление ИС</a:t>
            </a:r>
            <a:endParaRPr lang="de-DE" sz="1200" b="1" dirty="0"/>
          </a:p>
          <a:p>
            <a:pPr lvl="0"/>
            <a:r>
              <a:rPr lang="ru-RU" sz="1200" dirty="0" smtClean="0"/>
              <a:t>Руководство по управлению ИС в проектах </a:t>
            </a:r>
            <a:r>
              <a:rPr lang="en-US" sz="1200" dirty="0" smtClean="0"/>
              <a:t>H2020</a:t>
            </a:r>
            <a:r>
              <a:rPr lang="en-GB" sz="1200" dirty="0" smtClean="0"/>
              <a:t>: </a:t>
            </a:r>
            <a:r>
              <a:rPr lang="en-GB" sz="1200" u="sng" dirty="0">
                <a:hlinkClick r:id="rId11"/>
              </a:rPr>
              <a:t>Your Guide to IP in Horizon 2020</a:t>
            </a:r>
            <a:endParaRPr lang="de-DE" sz="1200" dirty="0"/>
          </a:p>
          <a:p>
            <a:pPr marL="0" indent="0">
              <a:buNone/>
            </a:pPr>
            <a:r>
              <a:rPr lang="en-GB" sz="1200" b="1" dirty="0"/>
              <a:t>Open Access &amp; Data </a:t>
            </a:r>
            <a:r>
              <a:rPr lang="en-GB" sz="1200" b="1" dirty="0" smtClean="0"/>
              <a:t>Management </a:t>
            </a:r>
            <a:endParaRPr lang="de-DE" sz="1200" b="1" dirty="0"/>
          </a:p>
          <a:p>
            <a:pPr lvl="0"/>
            <a:r>
              <a:rPr lang="ru-RU" sz="1200" dirty="0" smtClean="0"/>
              <a:t>Онлайн руководство</a:t>
            </a:r>
            <a:r>
              <a:rPr lang="en-US" sz="1200" dirty="0" smtClean="0"/>
              <a:t>: </a:t>
            </a:r>
            <a:r>
              <a:rPr lang="en-GB" sz="1200" u="sng" dirty="0">
                <a:hlinkClick r:id="rId12"/>
              </a:rPr>
              <a:t>Horizon 2020 Participant Portal Online Manual “Open Access &amp; Data Management”</a:t>
            </a:r>
            <a:endParaRPr lang="de-DE" sz="1200" dirty="0"/>
          </a:p>
          <a:p>
            <a:pPr lvl="0"/>
            <a:r>
              <a:rPr lang="ru-RU" sz="1200" dirty="0" smtClean="0"/>
              <a:t>Инструкции</a:t>
            </a:r>
            <a:r>
              <a:rPr lang="en-GB" sz="1200" dirty="0" smtClean="0"/>
              <a:t>: </a:t>
            </a:r>
            <a:r>
              <a:rPr lang="en-GB" sz="1200" u="sng" dirty="0">
                <a:hlinkClick r:id="rId13"/>
              </a:rPr>
              <a:t>Rules on Open Access to Scientific Publications &amp; Open Access to Research Data in Horizon 2020</a:t>
            </a:r>
            <a:r>
              <a:rPr lang="en-GB" sz="1200" u="sng" dirty="0"/>
              <a:t>;</a:t>
            </a:r>
            <a:r>
              <a:rPr lang="en-GB" sz="1200" dirty="0"/>
              <a:t> </a:t>
            </a:r>
            <a:r>
              <a:rPr lang="de-DE" sz="1200" dirty="0"/>
              <a:t> </a:t>
            </a:r>
            <a:r>
              <a:rPr lang="en-GB" sz="1200" u="sng" dirty="0">
                <a:hlinkClick r:id="rId14"/>
              </a:rPr>
              <a:t>Data Management in Horizon 2020</a:t>
            </a:r>
            <a:endParaRPr lang="de-DE" sz="1200" dirty="0"/>
          </a:p>
          <a:p>
            <a:pPr lvl="0"/>
            <a:r>
              <a:rPr lang="ru-RU" sz="1200" dirty="0" err="1" smtClean="0"/>
              <a:t>Инфографика</a:t>
            </a:r>
            <a:r>
              <a:rPr lang="en-GB" sz="1200" dirty="0" smtClean="0"/>
              <a:t>: </a:t>
            </a:r>
            <a:r>
              <a:rPr lang="en-GB" sz="1200" u="sng" dirty="0">
                <a:hlinkClick r:id="rId15"/>
              </a:rPr>
              <a:t>Open </a:t>
            </a:r>
            <a:r>
              <a:rPr lang="en-GB" sz="1200" u="sng" dirty="0" smtClean="0">
                <a:hlinkClick r:id="rId15"/>
              </a:rPr>
              <a:t>Access</a:t>
            </a:r>
            <a:r>
              <a:rPr lang="ru-RU" sz="1200" u="sng" dirty="0" smtClean="0"/>
              <a:t> </a:t>
            </a:r>
            <a:r>
              <a:rPr lang="en-US" sz="1200" dirty="0"/>
              <a:t>(</a:t>
            </a:r>
            <a:r>
              <a:rPr lang="ru-RU" sz="1200" dirty="0"/>
              <a:t>Открытый доступ к научным публикациям)</a:t>
            </a:r>
            <a:endParaRPr lang="de-DE" sz="1200" dirty="0"/>
          </a:p>
          <a:p>
            <a:pPr lvl="0"/>
            <a:r>
              <a:rPr lang="ru-RU" sz="1200" dirty="0" smtClean="0"/>
              <a:t>Информационный бюллетень </a:t>
            </a:r>
            <a:r>
              <a:rPr lang="en-GB" sz="1200" dirty="0" smtClean="0"/>
              <a:t>European IP Helpdesk:</a:t>
            </a:r>
            <a:r>
              <a:rPr lang="en-GB" sz="1200" b="1" u="sng" dirty="0" smtClean="0"/>
              <a:t> </a:t>
            </a:r>
            <a:r>
              <a:rPr lang="en-GB" sz="1200" u="sng" dirty="0">
                <a:hlinkClick r:id="rId16"/>
              </a:rPr>
              <a:t>Open Access to scientific publications and research data in Horizon 2020: Frequently Asked Questions</a:t>
            </a:r>
            <a:endParaRPr lang="de-DE" sz="12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4" r="17794"/>
          <a:stretch>
            <a:fillRect/>
          </a:stretch>
        </p:blipFill>
        <p:spPr>
          <a:xfrm>
            <a:off x="4892400" y="980728"/>
            <a:ext cx="4251600" cy="588429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r>
              <a:rPr lang="en-GB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www.iprhelpdesk.eu</a:t>
            </a:r>
          </a:p>
          <a:p>
            <a:endParaRPr lang="de-DE" dirty="0"/>
          </a:p>
          <a:p>
            <a:r>
              <a:rPr lang="de-DE" smtClean="0"/>
              <a:t>training@iprhelpdesk.eu</a:t>
            </a:r>
            <a:endParaRPr lang="de-DE" dirty="0"/>
          </a:p>
          <a:p>
            <a:endParaRPr lang="de-DE" dirty="0"/>
          </a:p>
          <a:p>
            <a:r>
              <a:rPr lang="de-DE" dirty="0"/>
              <a:t>Twitter </a:t>
            </a:r>
            <a:r>
              <a:rPr lang="de-DE" dirty="0">
                <a:solidFill>
                  <a:srgbClr val="FABB21"/>
                </a:solidFill>
              </a:rPr>
              <a:t>@</a:t>
            </a:r>
            <a:r>
              <a:rPr lang="de-DE" dirty="0" err="1">
                <a:solidFill>
                  <a:srgbClr val="FABB21"/>
                </a:solidFill>
              </a:rPr>
              <a:t>iprhelpdesk</a:t>
            </a:r>
            <a:endParaRPr lang="de-DE" dirty="0">
              <a:solidFill>
                <a:srgbClr val="FABB21"/>
              </a:solidFill>
            </a:endParaRPr>
          </a:p>
          <a:p>
            <a:endParaRPr lang="de-DE" dirty="0"/>
          </a:p>
          <a:p>
            <a:r>
              <a:rPr lang="de-DE" dirty="0"/>
              <a:t>LinkedIn </a:t>
            </a:r>
            <a:r>
              <a:rPr lang="de-DE" dirty="0">
                <a:solidFill>
                  <a:srgbClr val="FABB21"/>
                </a:solidFill>
              </a:rPr>
              <a:t>/</a:t>
            </a:r>
            <a:r>
              <a:rPr lang="de-DE" dirty="0" err="1">
                <a:solidFill>
                  <a:srgbClr val="FABB21"/>
                </a:solidFill>
              </a:rPr>
              <a:t>european</a:t>
            </a:r>
            <a:r>
              <a:rPr lang="de-DE" dirty="0">
                <a:solidFill>
                  <a:srgbClr val="FABB21"/>
                </a:solidFill>
              </a:rPr>
              <a:t>-</a:t>
            </a:r>
            <a:r>
              <a:rPr lang="de-DE" dirty="0" err="1">
                <a:solidFill>
                  <a:srgbClr val="FABB21"/>
                </a:solidFill>
              </a:rPr>
              <a:t>ipr</a:t>
            </a:r>
            <a:r>
              <a:rPr lang="de-DE" dirty="0">
                <a:solidFill>
                  <a:srgbClr val="FABB21"/>
                </a:solidFill>
              </a:rPr>
              <a:t>-helpdesk</a:t>
            </a:r>
          </a:p>
          <a:p>
            <a:endParaRPr lang="de-D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Международные службы поддержки МСП</a:t>
            </a:r>
            <a:r>
              <a:rPr lang="en-US" sz="2000" dirty="0" smtClean="0"/>
              <a:t> </a:t>
            </a:r>
            <a:r>
              <a:rPr lang="ru-RU" sz="2000" dirty="0" smtClean="0"/>
              <a:t>по вопросам управления ИС</a:t>
            </a:r>
            <a:endParaRPr lang="de-DE" sz="2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636839"/>
            <a:ext cx="5943310" cy="3918653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550">
            <a:off x="6916397" y="5744249"/>
            <a:ext cx="1035844" cy="7937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434318" y="5167867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AB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www.ipr-hub.eu</a:t>
            </a:r>
            <a:endParaRPr lang="de-DE" dirty="0">
              <a:solidFill>
                <a:srgbClr val="FAB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2477638"/>
            <a:ext cx="1890000" cy="88653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8" y="4727041"/>
            <a:ext cx="1890000" cy="88165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56" y="4635293"/>
            <a:ext cx="1890000" cy="8964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1340769"/>
            <a:ext cx="4157693" cy="1329530"/>
          </a:xfrm>
        </p:spPr>
        <p:txBody>
          <a:bodyPr/>
          <a:lstStyle/>
          <a:p>
            <a:r>
              <a:rPr lang="ru-RU" dirty="0" smtClean="0"/>
              <a:t>План презентации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7544" y="1988840"/>
            <a:ext cx="4168806" cy="3993828"/>
          </a:xfrm>
        </p:spPr>
        <p:txBody>
          <a:bodyPr/>
          <a:lstStyle/>
          <a:p>
            <a:r>
              <a:rPr lang="ru-RU" sz="2000" i="1" dirty="0" smtClean="0"/>
              <a:t>Важность ИС в Н2020</a:t>
            </a:r>
            <a:endParaRPr lang="de-DE" sz="2000" i="1" dirty="0"/>
          </a:p>
          <a:p>
            <a:endParaRPr lang="de-DE" sz="2000" i="1" dirty="0"/>
          </a:p>
          <a:p>
            <a:r>
              <a:rPr lang="ru-RU" sz="2000" i="1" dirty="0" smtClean="0"/>
              <a:t>Терминология и соглашения</a:t>
            </a:r>
            <a:endParaRPr lang="de-DE" sz="2000" i="1" dirty="0"/>
          </a:p>
          <a:p>
            <a:endParaRPr lang="de-DE" sz="2000" i="1" dirty="0"/>
          </a:p>
          <a:p>
            <a:r>
              <a:rPr lang="ru-RU" sz="2000" i="1" dirty="0" err="1" smtClean="0"/>
              <a:t>Грантовое</a:t>
            </a:r>
            <a:r>
              <a:rPr lang="ru-RU" sz="2000" i="1" dirty="0" smtClean="0"/>
              <a:t> соглашение, особенность правил составления</a:t>
            </a:r>
            <a:r>
              <a:rPr lang="de-DE" sz="2000" i="1" dirty="0" smtClean="0"/>
              <a:t>: </a:t>
            </a:r>
            <a:r>
              <a:rPr lang="ru-RU" sz="2000" i="1" dirty="0" smtClean="0"/>
              <a:t>Гибкость</a:t>
            </a:r>
          </a:p>
          <a:p>
            <a:endParaRPr lang="de-DE" sz="2000" i="1" dirty="0"/>
          </a:p>
          <a:p>
            <a:r>
              <a:rPr lang="ru-RU" sz="2000" i="1" dirty="0" smtClean="0"/>
              <a:t>Дополнительная помощь</a:t>
            </a:r>
            <a:r>
              <a:rPr lang="de-DE" sz="2000" i="1" dirty="0" smtClean="0"/>
              <a:t>: </a:t>
            </a:r>
            <a:r>
              <a:rPr lang="ru-RU" sz="2000" i="1" dirty="0" smtClean="0"/>
              <a:t>услуги службы помощи ЕС по управлению ИС</a:t>
            </a:r>
            <a:endParaRPr lang="de-DE" sz="2000" i="1" dirty="0"/>
          </a:p>
          <a:p>
            <a:endParaRPr lang="de-DE" sz="2000" i="1" dirty="0"/>
          </a:p>
          <a:p>
            <a:r>
              <a:rPr lang="ru-RU" sz="2000" i="1" dirty="0" smtClean="0"/>
              <a:t>Вопросы, полученные от МСП и </a:t>
            </a:r>
            <a:r>
              <a:rPr lang="de-DE" sz="2000" i="1" dirty="0" smtClean="0"/>
              <a:t>R&amp;D</a:t>
            </a:r>
            <a:r>
              <a:rPr lang="ru-RU" sz="2000" i="1" dirty="0" smtClean="0"/>
              <a:t> организаций</a:t>
            </a:r>
            <a:endParaRPr lang="de-DE" sz="2000" i="1" dirty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 bwMode="auto">
          <a:xfrm>
            <a:off x="4860032" y="972000"/>
            <a:ext cx="4283968" cy="58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ru-RU" sz="3000" b="1" dirty="0" smtClean="0">
                <a:solidFill>
                  <a:srgbClr val="0F5494"/>
                </a:solidFill>
              </a:rPr>
              <a:t>Почему важно обращать внимание на ИС </a:t>
            </a:r>
            <a:br>
              <a:rPr lang="ru-RU" sz="3000" b="1" dirty="0" smtClean="0">
                <a:solidFill>
                  <a:srgbClr val="0F5494"/>
                </a:solidFill>
              </a:rPr>
            </a:br>
            <a:r>
              <a:rPr lang="ru-RU" sz="3000" b="1" dirty="0" smtClean="0">
                <a:solidFill>
                  <a:srgbClr val="0F5494"/>
                </a:solidFill>
              </a:rPr>
              <a:t>в проектах </a:t>
            </a:r>
            <a:r>
              <a:rPr lang="ru-RU" sz="3000" b="1" dirty="0">
                <a:solidFill>
                  <a:srgbClr val="0F5494"/>
                </a:solidFill>
              </a:rPr>
              <a:t>Н</a:t>
            </a:r>
            <a:r>
              <a:rPr lang="ru-RU" sz="3000" b="1" dirty="0" smtClean="0">
                <a:solidFill>
                  <a:srgbClr val="0F5494"/>
                </a:solidFill>
              </a:rPr>
              <a:t>2020</a:t>
            </a:r>
            <a:r>
              <a:rPr lang="de-DE" sz="3000" b="1" dirty="0" smtClean="0">
                <a:solidFill>
                  <a:srgbClr val="0F5494"/>
                </a:solidFill>
              </a:rPr>
              <a:t>?</a:t>
            </a:r>
            <a:endParaRPr lang="en-US" sz="3000" b="1" dirty="0">
              <a:solidFill>
                <a:srgbClr val="0F549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564904"/>
            <a:ext cx="7886700" cy="3396035"/>
          </a:xfrm>
        </p:spPr>
        <p:txBody>
          <a:bodyPr/>
          <a:lstStyle/>
          <a:p>
            <a:pPr marL="0" lvl="1" indent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D624"/>
              </a:buClr>
              <a:buFont typeface="Wingdings" pitchFamily="2" charset="2"/>
            </a:pPr>
            <a:r>
              <a:rPr lang="en-US" sz="1800" dirty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Правила для</a:t>
            </a:r>
            <a:r>
              <a:rPr lang="en-US" sz="1800" dirty="0" smtClean="0">
                <a:solidFill>
                  <a:srgbClr val="0F5494"/>
                </a:solidFill>
              </a:rPr>
              <a:t> </a:t>
            </a:r>
            <a:r>
              <a:rPr lang="ru-RU" sz="1800" b="1" dirty="0" smtClean="0">
                <a:solidFill>
                  <a:srgbClr val="0F5494"/>
                </a:solidFill>
              </a:rPr>
              <a:t>участников</a:t>
            </a:r>
            <a:r>
              <a:rPr lang="en-US" sz="1800" dirty="0" smtClean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определяют обязательства участников прилагать </a:t>
            </a:r>
            <a:r>
              <a:rPr lang="ru-RU" sz="1800" b="1" dirty="0" smtClean="0">
                <a:solidFill>
                  <a:srgbClr val="0F5494"/>
                </a:solidFill>
              </a:rPr>
              <a:t>максимальные усилия</a:t>
            </a:r>
            <a:r>
              <a:rPr lang="en-US" sz="1800" dirty="0" smtClean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для использования своих результатов</a:t>
            </a:r>
            <a:r>
              <a:rPr lang="en-US" sz="1800" dirty="0" smtClean="0">
                <a:solidFill>
                  <a:srgbClr val="0F5494"/>
                </a:solidFill>
              </a:rPr>
              <a:t>.</a:t>
            </a:r>
            <a:endParaRPr lang="en-US" sz="1800" dirty="0">
              <a:solidFill>
                <a:srgbClr val="0F5494"/>
              </a:solidFill>
            </a:endParaRPr>
          </a:p>
          <a:p>
            <a:pPr marL="0" lvl="1" indent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D624"/>
              </a:buClr>
              <a:buFont typeface="Wingdings" pitchFamily="2" charset="2"/>
            </a:pPr>
            <a:r>
              <a:rPr lang="en-US" sz="1800" dirty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Использование</a:t>
            </a:r>
            <a:r>
              <a:rPr lang="en-US" sz="1800" dirty="0" smtClean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ИС являются объектом оценки заявки на</a:t>
            </a:r>
            <a:r>
              <a:rPr lang="en-US" sz="1800" dirty="0" smtClean="0">
                <a:solidFill>
                  <a:srgbClr val="0F5494"/>
                </a:solidFill>
              </a:rPr>
              <a:t> </a:t>
            </a:r>
            <a:r>
              <a:rPr lang="ru-RU" sz="1800" b="1" dirty="0" smtClean="0">
                <a:solidFill>
                  <a:srgbClr val="0F5494"/>
                </a:solidFill>
              </a:rPr>
              <a:t>воздействие и выполнимость</a:t>
            </a:r>
            <a:r>
              <a:rPr lang="en-US" sz="1800" dirty="0" smtClean="0">
                <a:solidFill>
                  <a:srgbClr val="0F5494"/>
                </a:solidFill>
              </a:rPr>
              <a:t>.</a:t>
            </a:r>
            <a:endParaRPr lang="en-US" sz="1800" dirty="0">
              <a:solidFill>
                <a:srgbClr val="0F5494"/>
              </a:solidFill>
            </a:endParaRPr>
          </a:p>
          <a:p>
            <a:pPr marL="0" lvl="1" indent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D624"/>
              </a:buClr>
              <a:buFont typeface="Wingdings" pitchFamily="2" charset="2"/>
            </a:pPr>
            <a:r>
              <a:rPr lang="en-US" sz="1800" dirty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Имеет значение наличие в заявке</a:t>
            </a:r>
            <a:r>
              <a:rPr lang="en-US" sz="1800" b="1" dirty="0" smtClean="0">
                <a:solidFill>
                  <a:srgbClr val="0F5494"/>
                </a:solidFill>
              </a:rPr>
              <a:t> </a:t>
            </a:r>
            <a:r>
              <a:rPr lang="ru-RU" sz="1800" b="1" dirty="0" smtClean="0">
                <a:solidFill>
                  <a:srgbClr val="0F5494"/>
                </a:solidFill>
              </a:rPr>
              <a:t>убедительного плана управления ИС и стратегии использования</a:t>
            </a:r>
            <a:r>
              <a:rPr lang="en-US" sz="1800" dirty="0" smtClean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на индивидуальном уровне и в консорциуме</a:t>
            </a:r>
            <a:r>
              <a:rPr lang="en-US" sz="1800" dirty="0" smtClean="0">
                <a:solidFill>
                  <a:srgbClr val="0F5494"/>
                </a:solidFill>
              </a:rPr>
              <a:t>.</a:t>
            </a:r>
            <a:endParaRPr lang="en-US" sz="1800" dirty="0">
              <a:solidFill>
                <a:srgbClr val="0F5494"/>
              </a:solidFill>
            </a:endParaRPr>
          </a:p>
          <a:p>
            <a:pPr marL="0" lvl="1" indent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D624"/>
              </a:buClr>
              <a:buFont typeface="Wingdings" pitchFamily="2" charset="2"/>
            </a:pPr>
            <a:r>
              <a:rPr lang="en-US" sz="1800" dirty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Результаты исследований и разработок часто требуют в дальнейшем значительных инвестиций для вывода их на рынок</a:t>
            </a:r>
            <a:r>
              <a:rPr lang="en-US" sz="1800" dirty="0" smtClean="0">
                <a:solidFill>
                  <a:srgbClr val="0F5494"/>
                </a:solidFill>
              </a:rPr>
              <a:t>, </a:t>
            </a:r>
            <a:r>
              <a:rPr lang="ru-RU" sz="1800" dirty="0" smtClean="0">
                <a:solidFill>
                  <a:srgbClr val="0F5494"/>
                </a:solidFill>
              </a:rPr>
              <a:t>что является</a:t>
            </a:r>
            <a:r>
              <a:rPr lang="en-US" sz="1800" dirty="0" smtClean="0">
                <a:solidFill>
                  <a:srgbClr val="0F5494"/>
                </a:solidFill>
              </a:rPr>
              <a:t> </a:t>
            </a:r>
            <a:r>
              <a:rPr lang="ru-RU" sz="1800" b="1" dirty="0" smtClean="0">
                <a:solidFill>
                  <a:srgbClr val="0F5494"/>
                </a:solidFill>
              </a:rPr>
              <a:t>привлекательным,</a:t>
            </a:r>
            <a:r>
              <a:rPr lang="en-US" sz="1800" dirty="0" smtClean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если результаты имеют правовую охрану в качестве объектов интеллектуальной собственности</a:t>
            </a:r>
            <a:r>
              <a:rPr lang="en-US" sz="1800" b="1" dirty="0" smtClean="0">
                <a:solidFill>
                  <a:srgbClr val="0F5494"/>
                </a:solidFill>
              </a:rPr>
              <a:t>. </a:t>
            </a:r>
            <a:endParaRPr lang="en-US" sz="1800" dirty="0">
              <a:solidFill>
                <a:srgbClr val="0F5494"/>
              </a:solidFill>
            </a:endParaRPr>
          </a:p>
          <a:p>
            <a:pPr marL="0" lvl="1" indent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FFD624"/>
              </a:buClr>
              <a:buFont typeface="Wingdings" pitchFamily="2" charset="2"/>
            </a:pPr>
            <a:r>
              <a:rPr lang="en-US" sz="1800" dirty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Правильное управление ИС в проектах</a:t>
            </a:r>
            <a:r>
              <a:rPr lang="en-US" sz="1800" dirty="0" smtClean="0">
                <a:solidFill>
                  <a:srgbClr val="0F5494"/>
                </a:solidFill>
              </a:rPr>
              <a:t>, </a:t>
            </a:r>
            <a:r>
              <a:rPr lang="ru-RU" sz="1800" dirty="0" smtClean="0">
                <a:solidFill>
                  <a:srgbClr val="0F5494"/>
                </a:solidFill>
              </a:rPr>
              <a:t>помогает </a:t>
            </a:r>
            <a:r>
              <a:rPr lang="ru-RU" sz="1800" b="1" dirty="0" smtClean="0">
                <a:solidFill>
                  <a:srgbClr val="0F5494"/>
                </a:solidFill>
              </a:rPr>
              <a:t>избежать будущих конфликтов</a:t>
            </a:r>
            <a:r>
              <a:rPr lang="en-US" sz="1800" b="1" dirty="0" smtClean="0">
                <a:solidFill>
                  <a:srgbClr val="0F5494"/>
                </a:solidFill>
              </a:rPr>
              <a:t> </a:t>
            </a:r>
            <a:r>
              <a:rPr lang="ru-RU" sz="1800" dirty="0" smtClean="0">
                <a:solidFill>
                  <a:srgbClr val="0F5494"/>
                </a:solidFill>
              </a:rPr>
              <a:t>среди участников консорциума</a:t>
            </a:r>
            <a:r>
              <a:rPr lang="en-US" sz="1800" dirty="0" smtClean="0">
                <a:solidFill>
                  <a:srgbClr val="0F5494"/>
                </a:solidFill>
              </a:rPr>
              <a:t>.</a:t>
            </a:r>
            <a:endParaRPr lang="en-US" sz="1800" dirty="0">
              <a:solidFill>
                <a:srgbClr val="0F5494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14" y="231846"/>
            <a:ext cx="1584176" cy="5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2570</Words>
  <Application>Microsoft Office PowerPoint</Application>
  <PresentationFormat>Экран (4:3)</PresentationFormat>
  <Paragraphs>467</Paragraphs>
  <Slides>44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ＭＳ Ｐゴシック</vt:lpstr>
      <vt:lpstr>Arial</vt:lpstr>
      <vt:lpstr>Arial Unicode MS</vt:lpstr>
      <vt:lpstr>Calibri</vt:lpstr>
      <vt:lpstr>Courier New</vt:lpstr>
      <vt:lpstr>Symbol</vt:lpstr>
      <vt:lpstr>Times New Roman</vt:lpstr>
      <vt:lpstr>Verdana</vt:lpstr>
      <vt:lpstr>Wingdings</vt:lpstr>
      <vt:lpstr>Office Theme</vt:lpstr>
      <vt:lpstr>Chart</vt:lpstr>
      <vt:lpstr>Презентация PowerPoint</vt:lpstr>
      <vt:lpstr>Европейская служба поддержки по вопросам ИС  (The European IP Helpdesk)</vt:lpstr>
      <vt:lpstr>Услуги</vt:lpstr>
      <vt:lpstr>Публикации</vt:lpstr>
      <vt:lpstr>Дополнительная информация</vt:lpstr>
      <vt:lpstr>Контакты:</vt:lpstr>
      <vt:lpstr>Международные службы поддержки МСП по вопросам управления ИС</vt:lpstr>
      <vt:lpstr>План презентации</vt:lpstr>
      <vt:lpstr>Почему важно обращать внимание на ИС  в проектах Н2020?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Интеллектуальная собственность vs Права на интеллектуальную собственность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Ограничения использования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!  А.А. Успенский Республиканский центр трансфера технологий Consortium coordinator of the COSME project "EEN Belarus" European IP Helpdesk Ambassador in Belarus  Тел./факс: (+375-17) 284-14-99 E-mail: uspenskiy@mail.ru  </vt:lpstr>
    </vt:vector>
  </TitlesOfParts>
  <Company>CRP Henri Tudor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IPR Helpdesks</dc:title>
  <dc:creator>Catarina MARTINS TEIXEIRA</dc:creator>
  <cp:lastModifiedBy>Alexander uspenskiy</cp:lastModifiedBy>
  <cp:revision>277</cp:revision>
  <dcterms:created xsi:type="dcterms:W3CDTF">2014-03-19T17:04:48Z</dcterms:created>
  <dcterms:modified xsi:type="dcterms:W3CDTF">2020-07-31T14:16:22Z</dcterms:modified>
</cp:coreProperties>
</file>